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2"/>
  </p:notesMasterIdLst>
  <p:handoutMasterIdLst>
    <p:handoutMasterId r:id="rId133"/>
  </p:handout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3" r:id="rId9"/>
    <p:sldId id="277" r:id="rId10"/>
    <p:sldId id="287" r:id="rId11"/>
    <p:sldId id="265" r:id="rId12"/>
    <p:sldId id="267" r:id="rId13"/>
    <p:sldId id="266" r:id="rId14"/>
    <p:sldId id="271" r:id="rId15"/>
    <p:sldId id="268" r:id="rId16"/>
    <p:sldId id="269" r:id="rId17"/>
    <p:sldId id="270" r:id="rId18"/>
    <p:sldId id="272" r:id="rId19"/>
    <p:sldId id="273" r:id="rId20"/>
    <p:sldId id="275" r:id="rId21"/>
    <p:sldId id="276" r:id="rId22"/>
    <p:sldId id="278" r:id="rId23"/>
    <p:sldId id="279" r:id="rId24"/>
    <p:sldId id="280" r:id="rId25"/>
    <p:sldId id="281" r:id="rId26"/>
    <p:sldId id="282" r:id="rId27"/>
    <p:sldId id="284" r:id="rId28"/>
    <p:sldId id="288" r:id="rId29"/>
    <p:sldId id="285" r:id="rId30"/>
    <p:sldId id="289" r:id="rId31"/>
    <p:sldId id="290" r:id="rId32"/>
    <p:sldId id="291" r:id="rId33"/>
    <p:sldId id="292" r:id="rId34"/>
    <p:sldId id="293" r:id="rId35"/>
    <p:sldId id="294" r:id="rId36"/>
    <p:sldId id="295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308" r:id="rId47"/>
    <p:sldId id="307" r:id="rId48"/>
    <p:sldId id="310" r:id="rId49"/>
    <p:sldId id="309" r:id="rId50"/>
    <p:sldId id="311" r:id="rId51"/>
    <p:sldId id="312" r:id="rId52"/>
    <p:sldId id="313" r:id="rId53"/>
    <p:sldId id="314" r:id="rId54"/>
    <p:sldId id="316" r:id="rId55"/>
    <p:sldId id="315" r:id="rId56"/>
    <p:sldId id="317" r:id="rId57"/>
    <p:sldId id="318" r:id="rId58"/>
    <p:sldId id="319" r:id="rId59"/>
    <p:sldId id="324" r:id="rId60"/>
    <p:sldId id="320" r:id="rId61"/>
    <p:sldId id="322" r:id="rId62"/>
    <p:sldId id="325" r:id="rId63"/>
    <p:sldId id="323" r:id="rId64"/>
    <p:sldId id="326" r:id="rId65"/>
    <p:sldId id="327" r:id="rId66"/>
    <p:sldId id="328" r:id="rId67"/>
    <p:sldId id="331" r:id="rId68"/>
    <p:sldId id="329" r:id="rId69"/>
    <p:sldId id="330" r:id="rId70"/>
    <p:sldId id="333" r:id="rId71"/>
    <p:sldId id="332" r:id="rId72"/>
    <p:sldId id="334" r:id="rId73"/>
    <p:sldId id="335" r:id="rId74"/>
    <p:sldId id="337" r:id="rId75"/>
    <p:sldId id="338" r:id="rId76"/>
    <p:sldId id="342" r:id="rId77"/>
    <p:sldId id="339" r:id="rId78"/>
    <p:sldId id="340" r:id="rId79"/>
    <p:sldId id="341" r:id="rId80"/>
    <p:sldId id="359" r:id="rId81"/>
    <p:sldId id="360" r:id="rId82"/>
    <p:sldId id="361" r:id="rId83"/>
    <p:sldId id="362" r:id="rId84"/>
    <p:sldId id="363" r:id="rId85"/>
    <p:sldId id="364" r:id="rId86"/>
    <p:sldId id="365" r:id="rId87"/>
    <p:sldId id="366" r:id="rId88"/>
    <p:sldId id="367" r:id="rId89"/>
    <p:sldId id="368" r:id="rId90"/>
    <p:sldId id="369" r:id="rId91"/>
    <p:sldId id="386" r:id="rId92"/>
    <p:sldId id="380" r:id="rId93"/>
    <p:sldId id="385" r:id="rId94"/>
    <p:sldId id="384" r:id="rId95"/>
    <p:sldId id="387" r:id="rId96"/>
    <p:sldId id="389" r:id="rId97"/>
    <p:sldId id="390" r:id="rId98"/>
    <p:sldId id="392" r:id="rId99"/>
    <p:sldId id="376" r:id="rId100"/>
    <p:sldId id="394" r:id="rId101"/>
    <p:sldId id="396" r:id="rId102"/>
    <p:sldId id="395" r:id="rId103"/>
    <p:sldId id="397" r:id="rId104"/>
    <p:sldId id="399" r:id="rId105"/>
    <p:sldId id="400" r:id="rId106"/>
    <p:sldId id="373" r:id="rId107"/>
    <p:sldId id="371" r:id="rId108"/>
    <p:sldId id="374" r:id="rId109"/>
    <p:sldId id="375" r:id="rId110"/>
    <p:sldId id="377" r:id="rId111"/>
    <p:sldId id="379" r:id="rId112"/>
    <p:sldId id="393" r:id="rId113"/>
    <p:sldId id="401" r:id="rId114"/>
    <p:sldId id="402" r:id="rId115"/>
    <p:sldId id="403" r:id="rId116"/>
    <p:sldId id="404" r:id="rId117"/>
    <p:sldId id="405" r:id="rId118"/>
    <p:sldId id="406" r:id="rId119"/>
    <p:sldId id="407" r:id="rId120"/>
    <p:sldId id="408" r:id="rId121"/>
    <p:sldId id="411" r:id="rId122"/>
    <p:sldId id="412" r:id="rId123"/>
    <p:sldId id="413" r:id="rId124"/>
    <p:sldId id="414" r:id="rId125"/>
    <p:sldId id="415" r:id="rId126"/>
    <p:sldId id="416" r:id="rId127"/>
    <p:sldId id="417" r:id="rId128"/>
    <p:sldId id="419" r:id="rId129"/>
    <p:sldId id="418" r:id="rId130"/>
    <p:sldId id="420" r:id="rId131"/>
  </p:sldIdLst>
  <p:sldSz cx="12192000" cy="6858000"/>
  <p:notesSz cx="6858000" cy="9144000"/>
  <p:defaultTextStyle>
    <a:defPPr>
      <a:defRPr lang="zh-CN"/>
    </a:defPPr>
    <a:lvl1pPr marL="0" algn="l" defTabSz="914400">
      <a:defRPr sz="18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>
      <a:defRPr sz="18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>
      <a:defRPr sz="18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>
      <a:defRPr sz="18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>
      <a:defRPr sz="18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>
      <a:defRPr sz="18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>
      <a:defRPr sz="18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>
      <a:defRPr sz="18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>
      <a:defRPr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icrosoft Office User" initials="MOU" lastIdx="1" clrIdx="0">
    <p:extLst>
      <p:ext uri="{19B8F6BF-5375-455C-9EA6-DF929625EA0E}">
        <p15:presenceInfo xmlns:p15="http://schemas.microsoft.com/office/powerpoint/2012/main" userId="Microsoft Office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106"/>
    <p:restoredTop sz="97059"/>
  </p:normalViewPr>
  <p:slideViewPr>
    <p:cSldViewPr>
      <p:cViewPr varScale="1">
        <p:scale>
          <a:sx n="162" d="100"/>
          <a:sy n="162" d="100"/>
        </p:scale>
        <p:origin x="928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109" d="100"/>
          <a:sy n="109" d="100"/>
        </p:scale>
        <p:origin x="460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tableStyles" Target="tableStyles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commentAuthors" Target="comment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presProps" Target="pres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49640179-8E90-CF4E-9465-CE5C54C3B31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6576BE0-F6D2-B14C-BC18-D9C7AABEFCB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14351A-7954-1F47-87C9-E87085959829}" type="datetimeFigureOut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1A94DC1F-183D-714A-A483-C2CDE2ED72C1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157EB4-907C-6949-A8E4-ABE0797D8A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DAEB7F1-F4DB-6F48-8397-6193D120931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3893852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66D349-60A1-5C44-9B31-A986CEDE4F99}" type="datetimeFigureOut">
              <a:rPr kumimoji="1" lang="zh-CN" altLang="en-US" smtClean="0"/>
              <a:t>2021/12/18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C9C9B28-D956-BE4A-A18D-4DFCE697C871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47695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C9B28-D956-BE4A-A18D-4DFCE697C871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6512462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C9B28-D956-BE4A-A18D-4DFCE697C871}" type="slidenum">
              <a:rPr kumimoji="1" lang="zh-CN" altLang="en-US" smtClean="0"/>
              <a:t>48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25220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C9B28-D956-BE4A-A18D-4DFCE697C871}" type="slidenum">
              <a:rPr kumimoji="1" lang="zh-CN" altLang="en-US" smtClean="0"/>
              <a:t>53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421461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C9C9B28-D956-BE4A-A18D-4DFCE697C871}" type="slidenum">
              <a:rPr kumimoji="1" lang="zh-CN" altLang="en-US" smtClean="0"/>
              <a:t>87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215324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" preserve="1" userDrawn="1">
  <p:cSld name="标题幻灯片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ctrTitle"/>
          </p:nvPr>
        </p:nvSpPr>
        <p:spPr bwMode="auto">
          <a:xfrm>
            <a:off x="914400" y="2130424"/>
            <a:ext cx="10363200" cy="1470024"/>
          </a:xfrm>
        </p:spPr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副标题 2"/>
          <p:cNvSpPr>
            <a:spLocks noGrp="1"/>
          </p:cNvSpPr>
          <p:nvPr>
            <p:ph type="subTitle" idx="1"/>
          </p:nvPr>
        </p:nvSpPr>
        <p:spPr bwMode="auto">
          <a:xfrm>
            <a:off x="1828800" y="3886201"/>
            <a:ext cx="8534400" cy="1752599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>
              <a:defRPr/>
            </a:pPr>
            <a:r>
              <a:rPr lang="zh-CN"/>
              <a:t>单击此处编辑母版副标题样式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hf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picTx" preserve="1" userDrawn="1">
  <p:cSld name="图片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2389716" y="4800601"/>
            <a:ext cx="7315200" cy="566737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图片占位符 2"/>
          <p:cNvSpPr>
            <a:spLocks noGrp="1"/>
          </p:cNvSpPr>
          <p:nvPr>
            <p:ph type="pic" idx="1"/>
          </p:nvPr>
        </p:nvSpPr>
        <p:spPr bwMode="auto">
          <a:xfrm>
            <a:off x="2389716" y="612774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>
              <a:defRPr/>
            </a:pPr>
            <a:endParaRPr lang="zh-CN"/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2389716" y="5367338"/>
            <a:ext cx="7315200" cy="80486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x" preserve="1" userDrawn="1">
  <p:cSld name="标题和竖排文字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/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vertTitleAndTx" preserve="1" userDrawn="1">
  <p:cSld name="垂直排列标题与文本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竖排标题 1"/>
          <p:cNvSpPr>
            <a:spLocks noGrp="1"/>
          </p:cNvSpPr>
          <p:nvPr>
            <p:ph type="title" orient="vert"/>
          </p:nvPr>
        </p:nvSpPr>
        <p:spPr bwMode="auto">
          <a:xfrm>
            <a:off x="8839200" y="274637"/>
            <a:ext cx="2743200" cy="5851524"/>
          </a:xfrm>
        </p:spPr>
        <p:txBody>
          <a:bodyPr vert="eaVert"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竖排文字占位符 2"/>
          <p:cNvSpPr>
            <a:spLocks noGrp="1"/>
          </p:cNvSpPr>
          <p:nvPr>
            <p:ph type="body" orient="vert" idx="1"/>
          </p:nvPr>
        </p:nvSpPr>
        <p:spPr bwMode="auto">
          <a:xfrm>
            <a:off x="609601" y="274637"/>
            <a:ext cx="8026399" cy="5851524"/>
          </a:xfrm>
        </p:spPr>
        <p:txBody>
          <a:bodyPr vert="eaVert"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" preserve="1" userDrawn="1">
  <p:cSld name="标题和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/>
        <p:txBody>
          <a:bodyPr/>
          <a:lstStyle/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512E2E29-EA2F-3C48-8B7C-9C9FBEC752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xfrm>
            <a:off x="9264353" y="6551939"/>
            <a:ext cx="2844799" cy="365124"/>
          </a:xfrm>
        </p:spPr>
        <p:txBody>
          <a:bodyPr/>
          <a:lstStyle>
            <a:lvl1pPr>
              <a:defRPr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Ovr>
    <a:masterClrMapping/>
  </p:clrMapOvr>
  <p:hf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secHead" preserve="1" userDrawn="1">
  <p:cSld name="节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963084" y="4406899"/>
            <a:ext cx="10363200" cy="1362074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963084" y="2906712"/>
            <a:ext cx="10363200" cy="1500186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Obj" preserve="1" userDrawn="1">
  <p:cSld name="两栏内容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sz="half" idx="1"/>
          </p:nvPr>
        </p:nvSpPr>
        <p:spPr bwMode="auto">
          <a:xfrm>
            <a:off x="609600" y="1600200"/>
            <a:ext cx="5384797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6197599" y="1600200"/>
            <a:ext cx="5384797" cy="452596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A6F449-0177-C848-B599-7F95ED5B5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1BA18C3F-CC7E-AC49-9F63-D7693F50407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‹#›</a:t>
            </a:fld>
            <a:endParaRPr lang="zh-CN" altLang="en-US" dirty="0"/>
          </a:p>
        </p:txBody>
      </p:sp>
      <p:sp>
        <p:nvSpPr>
          <p:cNvPr id="4" name="内容占位符 2">
            <a:extLst>
              <a:ext uri="{FF2B5EF4-FFF2-40B4-BE49-F238E27FC236}">
                <a16:creationId xmlns:a16="http://schemas.microsoft.com/office/drawing/2014/main" id="{E8857028-8DBD-EA47-8E15-CE0259BA9E29}"/>
              </a:ext>
            </a:extLst>
          </p:cNvPr>
          <p:cNvSpPr>
            <a:spLocks noGrp="1"/>
          </p:cNvSpPr>
          <p:nvPr>
            <p:ph sz="half" idx="1"/>
          </p:nvPr>
        </p:nvSpPr>
        <p:spPr bwMode="auto">
          <a:xfrm>
            <a:off x="609600" y="1600200"/>
            <a:ext cx="4838327" cy="2548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id="{0371E1ED-A9B3-5844-AC7F-3651881D7AAD}"/>
              </a:ext>
            </a:extLst>
          </p:cNvPr>
          <p:cNvSpPr>
            <a:spLocks noGrp="1"/>
          </p:cNvSpPr>
          <p:nvPr>
            <p:ph sz="half" idx="11"/>
          </p:nvPr>
        </p:nvSpPr>
        <p:spPr bwMode="auto">
          <a:xfrm>
            <a:off x="609599" y="4221088"/>
            <a:ext cx="4838327" cy="2548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10" name="内容占位符 2">
            <a:extLst>
              <a:ext uri="{FF2B5EF4-FFF2-40B4-BE49-F238E27FC236}">
                <a16:creationId xmlns:a16="http://schemas.microsoft.com/office/drawing/2014/main" id="{135749D6-AA52-054F-A9D9-21FD27048CBE}"/>
              </a:ext>
            </a:extLst>
          </p:cNvPr>
          <p:cNvSpPr>
            <a:spLocks noGrp="1"/>
          </p:cNvSpPr>
          <p:nvPr>
            <p:ph sz="half" idx="12"/>
          </p:nvPr>
        </p:nvSpPr>
        <p:spPr bwMode="auto">
          <a:xfrm>
            <a:off x="6744075" y="1600200"/>
            <a:ext cx="4838327" cy="2548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59E60375-414C-BC46-A633-D45979FF1796}"/>
              </a:ext>
            </a:extLst>
          </p:cNvPr>
          <p:cNvSpPr>
            <a:spLocks noGrp="1"/>
          </p:cNvSpPr>
          <p:nvPr>
            <p:ph sz="half" idx="13"/>
          </p:nvPr>
        </p:nvSpPr>
        <p:spPr bwMode="auto">
          <a:xfrm>
            <a:off x="6744075" y="4221088"/>
            <a:ext cx="4838327" cy="254888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7788514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woTxTwoObj" preserve="1" userDrawn="1">
  <p:cSld name="比较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1" y="1535113"/>
            <a:ext cx="5386916" cy="639761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 dirty="0"/>
              <a:t>单击此处编辑母版文本样式</a:t>
            </a:r>
          </a:p>
        </p:txBody>
      </p:sp>
      <p:sp>
        <p:nvSpPr>
          <p:cNvPr id="6" name="内容占位符 3"/>
          <p:cNvSpPr>
            <a:spLocks noGrp="1"/>
          </p:cNvSpPr>
          <p:nvPr>
            <p:ph sz="half" idx="2"/>
          </p:nvPr>
        </p:nvSpPr>
        <p:spPr bwMode="auto">
          <a:xfrm>
            <a:off x="609601" y="2174874"/>
            <a:ext cx="538691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 dirty="0"/>
              <a:t>单击此处编辑母版文本样式</a:t>
            </a:r>
          </a:p>
          <a:p>
            <a:pPr lvl="1">
              <a:defRPr/>
            </a:pPr>
            <a:r>
              <a:rPr lang="zh-CN" dirty="0"/>
              <a:t>第二级</a:t>
            </a:r>
          </a:p>
          <a:p>
            <a:pPr lvl="2">
              <a:defRPr/>
            </a:pPr>
            <a:r>
              <a:rPr lang="zh-CN" dirty="0"/>
              <a:t>第三级</a:t>
            </a:r>
          </a:p>
          <a:p>
            <a:pPr lvl="3">
              <a:defRPr/>
            </a:pPr>
            <a:r>
              <a:rPr lang="zh-CN" dirty="0"/>
              <a:t>第四级</a:t>
            </a:r>
          </a:p>
          <a:p>
            <a:pPr lvl="4">
              <a:defRPr/>
            </a:pPr>
            <a:r>
              <a:rPr lang="zh-CN" dirty="0"/>
              <a:t>第五级</a:t>
            </a:r>
          </a:p>
        </p:txBody>
      </p:sp>
      <p:sp>
        <p:nvSpPr>
          <p:cNvPr id="7" name="文本占位符 4"/>
          <p:cNvSpPr>
            <a:spLocks noGrp="1"/>
          </p:cNvSpPr>
          <p:nvPr>
            <p:ph type="body" sz="quarter" idx="3"/>
          </p:nvPr>
        </p:nvSpPr>
        <p:spPr bwMode="auto">
          <a:xfrm>
            <a:off x="6193365" y="1535113"/>
            <a:ext cx="5389032" cy="639761"/>
          </a:xfrm>
        </p:spPr>
        <p:txBody>
          <a:bodyPr anchor="ctr"/>
          <a:lstStyle>
            <a:lvl1pPr marL="0" indent="0" algn="ctr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zh-CN" dirty="0"/>
              <a:t>单击此处编辑母版文本样式</a:t>
            </a:r>
          </a:p>
        </p:txBody>
      </p:sp>
      <p:sp>
        <p:nvSpPr>
          <p:cNvPr id="8" name="内容占位符 5"/>
          <p:cNvSpPr>
            <a:spLocks noGrp="1"/>
          </p:cNvSpPr>
          <p:nvPr>
            <p:ph sz="quarter" idx="4"/>
          </p:nvPr>
        </p:nvSpPr>
        <p:spPr bwMode="auto">
          <a:xfrm>
            <a:off x="6193365" y="2174874"/>
            <a:ext cx="538903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11" name="灯片编号占位符 8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titleOnly" preserve="1" userDrawn="1">
  <p:cSld name="仅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/>
        <p:txBody>
          <a:bodyPr/>
          <a:lstStyle/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7" name="灯片编号占位符 4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blank" preserve="1" userDrawn="1">
  <p:cSld name="空白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6" name="灯片编号占位符 3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type="objTx" preserve="1" userDrawn="1">
  <p:cSld name="内容与标题"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 1"/>
          <p:cNvSpPr>
            <a:spLocks noGrp="1"/>
          </p:cNvSpPr>
          <p:nvPr>
            <p:ph type="title"/>
          </p:nvPr>
        </p:nvSpPr>
        <p:spPr bwMode="auto">
          <a:xfrm>
            <a:off x="609601" y="273050"/>
            <a:ext cx="4011084" cy="1162049"/>
          </a:xfrm>
        </p:spPr>
        <p:txBody>
          <a:bodyPr anchor="b"/>
          <a:lstStyle>
            <a:lvl1pPr algn="l">
              <a:defRPr sz="2000" b="1"/>
            </a:lvl1pPr>
          </a:lstStyle>
          <a:p>
            <a:pPr>
              <a:defRPr/>
            </a:pPr>
            <a:r>
              <a:rPr lang="zh-CN"/>
              <a:t>单击此处编辑母版标题样式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 bwMode="auto">
          <a:xfrm>
            <a:off x="4766733" y="273049"/>
            <a:ext cx="6815665" cy="585311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  <a:p>
            <a:pPr lvl="1">
              <a:defRPr/>
            </a:pPr>
            <a:r>
              <a:rPr lang="zh-CN"/>
              <a:t>第二级</a:t>
            </a:r>
          </a:p>
          <a:p>
            <a:pPr lvl="2">
              <a:defRPr/>
            </a:pPr>
            <a:r>
              <a:rPr lang="zh-CN"/>
              <a:t>第三级</a:t>
            </a:r>
          </a:p>
          <a:p>
            <a:pPr lvl="3">
              <a:defRPr/>
            </a:pPr>
            <a:r>
              <a:rPr lang="zh-CN"/>
              <a:t>第四级</a:t>
            </a:r>
          </a:p>
          <a:p>
            <a:pPr lvl="4">
              <a:defRPr/>
            </a:pPr>
            <a:r>
              <a:rPr lang="zh-CN"/>
              <a:t>第五级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2"/>
          </p:nvPr>
        </p:nvSpPr>
        <p:spPr bwMode="auto">
          <a:xfrm>
            <a:off x="609601" y="1435099"/>
            <a:ext cx="4011084" cy="46910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zh-CN"/>
              <a:t>单击此处编辑母版文本样式</a:t>
            </a:r>
          </a:p>
        </p:txBody>
      </p:sp>
      <p:sp>
        <p:nvSpPr>
          <p:cNvPr id="9" name="灯片编号占位符 6"/>
          <p:cNvSpPr>
            <a:spLocks noGrp="1"/>
          </p:cNvSpPr>
          <p:nvPr>
            <p:ph type="sldNum" sz="quarter" idx="12"/>
          </p:nvPr>
        </p:nvSpPr>
        <p:spPr bwMode="auto"/>
        <p:txBody>
          <a:bodyPr/>
          <a:lstStyle/>
          <a:p>
            <a:pPr>
              <a:defRPr/>
            </a:pPr>
            <a:fld id="{0C913308-F349-4B6D-A68A-DD1791B4A57B}" type="slidenum">
              <a:rPr/>
              <a:t>‹#›</a:t>
            </a:fld>
            <a:endParaRPr lang="zh-CN"/>
          </a:p>
        </p:txBody>
      </p:sp>
    </p:spTree>
  </p:cSld>
  <p:clrMapOvr>
    <a:masterClrMapping/>
  </p:clrMapOvr>
  <p:hf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4" name="标题占位符 1"/>
          <p:cNvSpPr>
            <a:spLocks noGrp="1"/>
          </p:cNvSpPr>
          <p:nvPr>
            <p:ph type="title"/>
          </p:nvPr>
        </p:nvSpPr>
        <p:spPr bwMode="auto">
          <a:xfrm>
            <a:off x="609600" y="274637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defRPr/>
            </a:pPr>
            <a:r>
              <a:rPr lang="zh-CN" dirty="0"/>
              <a:t>单击此处编辑母版标题样式</a:t>
            </a:r>
          </a:p>
        </p:txBody>
      </p:sp>
      <p:sp>
        <p:nvSpPr>
          <p:cNvPr id="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10972800" cy="45259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>
              <a:defRPr/>
            </a:pPr>
            <a:r>
              <a:rPr lang="zh-CN" dirty="0"/>
              <a:t>单击此处编辑母版文本样式</a:t>
            </a:r>
          </a:p>
          <a:p>
            <a:pPr lvl="1">
              <a:defRPr/>
            </a:pPr>
            <a:r>
              <a:rPr lang="zh-CN" dirty="0"/>
              <a:t>第二级</a:t>
            </a:r>
          </a:p>
          <a:p>
            <a:pPr lvl="2">
              <a:defRPr/>
            </a:pPr>
            <a:r>
              <a:rPr lang="zh-CN" dirty="0"/>
              <a:t>第三级</a:t>
            </a:r>
          </a:p>
          <a:p>
            <a:pPr lvl="3">
              <a:defRPr/>
            </a:pPr>
            <a:r>
              <a:rPr lang="zh-CN" dirty="0"/>
              <a:t>第四级</a:t>
            </a:r>
          </a:p>
          <a:p>
            <a:pPr lvl="4">
              <a:defRPr/>
            </a:pPr>
            <a:r>
              <a:rPr lang="zh-CN" dirty="0"/>
              <a:t>第五级</a:t>
            </a:r>
          </a:p>
        </p:txBody>
      </p:sp>
      <p:sp>
        <p:nvSpPr>
          <p:cNvPr id="8" name="灯片编号占位符 5"/>
          <p:cNvSpPr>
            <a:spLocks noGrp="1"/>
          </p:cNvSpPr>
          <p:nvPr>
            <p:ph type="sldNum" sz="quarter" idx="4"/>
          </p:nvPr>
        </p:nvSpPr>
        <p:spPr bwMode="auto">
          <a:xfrm>
            <a:off x="9264353" y="6530804"/>
            <a:ext cx="2844799" cy="36512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</a:lstStyle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60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/>
  <p:txStyles>
    <p:titleStyle>
      <a:lvl1pPr algn="ctr" defTabSz="914400">
        <a:spcBef>
          <a:spcPts val="0"/>
        </a:spcBef>
        <a:buNone/>
        <a:defRPr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>
        <a:spcBef>
          <a:spcPts val="0"/>
        </a:spcBef>
        <a:buFont typeface="Arial"/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>
        <a:spcBef>
          <a:spcPts val="0"/>
        </a:spcBef>
        <a:buFont typeface="Arial"/>
        <a:buChar char="–"/>
        <a:defRPr sz="28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>
        <a:spcBef>
          <a:spcPts val="0"/>
        </a:spcBef>
        <a:buFont typeface="Arial"/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>
        <a:spcBef>
          <a:spcPts val="0"/>
        </a:spcBef>
        <a:buFont typeface="Arial"/>
        <a:buChar char="–"/>
        <a:defRPr sz="20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>
        <a:spcBef>
          <a:spcPts val="0"/>
        </a:spcBef>
        <a:buFont typeface="Arial"/>
        <a:buChar char="»"/>
        <a:defRPr sz="20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>
        <a:spcBef>
          <a:spcPts val="0"/>
        </a:spcBef>
        <a:buFont typeface="Arial"/>
        <a:buChar char="•"/>
        <a:defRPr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>
        <a:defRPr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emf"/><Relationship Id="rId3" Type="http://schemas.openxmlformats.org/officeDocument/2006/relationships/hyperlink" Target="https://mitming.github.io/" TargetMode="External"/><Relationship Id="rId7" Type="http://schemas.openxmlformats.org/officeDocument/2006/relationships/hyperlink" Target="https://en.xmu.edu.cn/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ac.xmu.edu.cn/" TargetMode="External"/><Relationship Id="rId5" Type="http://schemas.openxmlformats.org/officeDocument/2006/relationships/hyperlink" Target="https://mac.xmu.edu.cn/rrji_en/" TargetMode="External"/><Relationship Id="rId4" Type="http://schemas.openxmlformats.org/officeDocument/2006/relationships/hyperlink" Target="https://m0re.fun/" TargetMode="External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bilibili.com/video/BV1PF411z7mf" TargetMode="External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4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4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9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4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4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4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4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3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4.png"/><Relationship Id="rId1" Type="http://schemas.openxmlformats.org/officeDocument/2006/relationships/slideLayout" Target="../slideLayouts/slideLayout4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6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abs/2006.08218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nerallyintelligent.ai/blog/2020-08-24-understanding-self-supervised-contrastive-learning/" TargetMode="Externa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acebookresearch/swav" TargetMode="External"/><Relationship Id="rId2" Type="http://schemas.openxmlformats.org/officeDocument/2006/relationships/image" Target="../media/image24.gi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8.xml"/><Relationship Id="rId5" Type="http://schemas.openxmlformats.org/officeDocument/2006/relationships/hyperlink" Target="https://generallyintelligent.ai/blog/2020-08-24-understanding-self-supervised-contrastive-learning/" TargetMode="External"/><Relationship Id="rId4" Type="http://schemas.openxmlformats.org/officeDocument/2006/relationships/image" Target="../media/image28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bursuc.github.io/slides/2021-cvpr-ssl/ssl-intro.html#1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5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8.png"/><Relationship Id="rId11" Type="http://schemas.openxmlformats.org/officeDocument/2006/relationships/image" Target="../media/image63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6.png"/><Relationship Id="rId9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bursuc.github.io/slides/2021-cvpr-ssl/ssl-intro.html#1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nkeshanand.com/blog/2020/01/26/contrative-self-supervised-learning.html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ankeshanand.com/blog/2020/01/26/contrative-self-supervised-learning.html" TargetMode="Externa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nkeshanand.com/blog/2020/01/26/contrative-self-supervised-learning.html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4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4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4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4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3CFF04-CD27-3840-84B1-0C00EE3333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4586" y="1359715"/>
            <a:ext cx="10962828" cy="1470024"/>
          </a:xfrm>
        </p:spPr>
        <p:txBody>
          <a:bodyPr/>
          <a:lstStyle/>
          <a:p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kumimoji="1" lang="en-US" altLang="zh-CN" dirty="0"/>
              <a:t>Introduction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0A5FF6DC-4C9F-2948-BA15-EE5D885860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59596" y="3068960"/>
            <a:ext cx="6872808" cy="1752599"/>
          </a:xfrm>
        </p:spPr>
        <p:txBody>
          <a:bodyPr>
            <a:normAutofit/>
          </a:bodyPr>
          <a:lstStyle/>
          <a:p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Ming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</a:t>
            </a:r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Jie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</a:t>
            </a:r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,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Rongrong</a:t>
            </a:r>
            <a:r>
              <a:rPr kumimoji="1" lang="zh-CN" altLang="en-US" sz="2800" dirty="0">
                <a:solidFill>
                  <a:schemeClr val="tx1">
                    <a:lumMod val="95000"/>
                    <a:lumOff val="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kumimoji="1"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Ji</a:t>
            </a:r>
            <a:endParaRPr kumimoji="1" lang="en-US" altLang="zh-CN" sz="2800" dirty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" altLang="zh-CN" sz="2400" dirty="0"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Media Analytics and Computing Laboratory</a:t>
            </a:r>
            <a:endParaRPr lang="en" altLang="zh-CN" sz="2400" dirty="0"/>
          </a:p>
          <a:p>
            <a:r>
              <a:rPr lang="en" altLang="zh-CN" sz="2400" dirty="0"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Xiamen University</a:t>
            </a:r>
            <a:endParaRPr lang="zh-CN" altLang="en-US" sz="2400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4EE7F5A-2E80-C047-8625-F3AB785CC1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D186081-9F89-B94B-8FF2-931162A1309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7280" y="4762499"/>
            <a:ext cx="1556792" cy="155679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D24732F-A2FA-E94F-BCD9-8C579766996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6375" y="4762498"/>
            <a:ext cx="1590453" cy="15567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51CDB47-C518-9344-B860-4FC5FCAE42F7}"/>
              </a:ext>
            </a:extLst>
          </p:cNvPr>
          <p:cNvSpPr/>
          <p:nvPr/>
        </p:nvSpPr>
        <p:spPr>
          <a:xfrm>
            <a:off x="1955539" y="6550223"/>
            <a:ext cx="828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Updated on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December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18, 2021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83659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A997-0A74-8A4E-AAA3-21AA72429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93988"/>
            <a:ext cx="10363200" cy="1470024"/>
          </a:xfrm>
        </p:spPr>
        <p:txBody>
          <a:bodyPr/>
          <a:lstStyle/>
          <a:p>
            <a:r>
              <a:rPr kumimoji="1" lang="en" altLang="zh-CN" dirty="0"/>
              <a:t>Mainstream Methods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EE476D-04D1-A04B-8360-BA6BD467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979837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A1CC72-E247-2148-BD41-60F79A14EE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/>
              <a:t>BEi</a:t>
            </a:r>
            <a:r>
              <a:rPr kumimoji="1" lang="en-US" altLang="zh-CN" dirty="0"/>
              <a:t>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FCDEE7A-6B22-2443-9884-774519E436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first</a:t>
            </a:r>
            <a:r>
              <a:rPr kumimoji="1" lang="zh-CN" altLang="en-US" dirty="0"/>
              <a:t> </a:t>
            </a:r>
            <a:r>
              <a:rPr kumimoji="1" lang="en" altLang="zh-CN" dirty="0"/>
              <a:t>masked image modeling task to pretrain vision Transformers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We ﬁrst “tokenize” the original image into visual tokens. Then we randomly mask some image patches and fed them into the backbone Transformer.</a:t>
            </a:r>
          </a:p>
          <a:p>
            <a:endParaRPr kumimoji="1" lang="en" altLang="zh-CN" dirty="0"/>
          </a:p>
          <a:p>
            <a:r>
              <a:rPr kumimoji="1" lang="en" altLang="zh-CN" dirty="0"/>
              <a:t>The pre-training objective is to recover the original visual tokens based on the corrupted image patches.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F173F31-F918-764C-A78E-99FC02EA9F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100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A52FEF2-5108-FF4D-B17D-FD976E11DE4B}"/>
              </a:ext>
            </a:extLst>
          </p:cNvPr>
          <p:cNvSpPr/>
          <p:nvPr/>
        </p:nvSpPr>
        <p:spPr>
          <a:xfrm>
            <a:off x="3567904" y="6550223"/>
            <a:ext cx="50561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BEi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T: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BERT Pre-Training of Image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dirty="0">
                <a:hlinkClick r:id="rId2"/>
              </a:rPr>
              <a:t>video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46265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F179F4-68C2-E84D-8CB9-531FD05EA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</a:t>
            </a:r>
            <a:r>
              <a:rPr kumimoji="1" lang="en" altLang="zh-CN" dirty="0"/>
              <a:t>mage </a:t>
            </a:r>
            <a:r>
              <a:rPr kumimoji="1" lang="en-US" altLang="zh-CN" dirty="0"/>
              <a:t>T</a:t>
            </a:r>
            <a:r>
              <a:rPr kumimoji="1" lang="en" altLang="zh-CN" dirty="0" err="1"/>
              <a:t>okenizer</a:t>
            </a:r>
            <a:r>
              <a:rPr kumimoji="1" lang="zh-CN" altLang="en-US" dirty="0"/>
              <a:t> </a:t>
            </a:r>
            <a:r>
              <a:rPr kumimoji="1" lang="en-US" altLang="zh-CN" dirty="0"/>
              <a:t>(CLIP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dVAE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A5BCA7-093D-1944-B6A8-71D438E7D7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101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989B9C4-D331-1943-895C-E6A0AB3E8A54}"/>
              </a:ext>
            </a:extLst>
          </p:cNvPr>
          <p:cNvSpPr/>
          <p:nvPr/>
        </p:nvSpPr>
        <p:spPr>
          <a:xfrm>
            <a:off x="407368" y="6334780"/>
            <a:ext cx="1137726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 Transferable Visual Models From Natural Language Supervision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</a:p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BEi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T: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BERT Pre-Training of Image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E752DC8F-0D56-3E47-97AD-C1A0C07200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468557"/>
            <a:ext cx="10972800" cy="2789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85709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B99D205-E9DB-8F43-9E48-6F9525749F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F9EB97-FF8C-8147-9425-A49F1C48BF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58254" y="1600200"/>
            <a:ext cx="8675491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92DA16D-9DCC-354B-82BF-B0BE2FD21D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102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459605-6D0D-C149-9939-DDD4ACF8FED8}"/>
              </a:ext>
            </a:extLst>
          </p:cNvPr>
          <p:cNvSpPr/>
          <p:nvPr/>
        </p:nvSpPr>
        <p:spPr>
          <a:xfrm>
            <a:off x="3812362" y="6550223"/>
            <a:ext cx="45672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BEi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T: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BERT Pre-Training of Image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17189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564DC8-B190-9F41-B645-A24910DAED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Fine-Tuning </a:t>
            </a:r>
            <a:r>
              <a:rPr lang="en" altLang="zh-CN" dirty="0" err="1"/>
              <a:t>BEiT</a:t>
            </a:r>
            <a:r>
              <a:rPr lang="en" altLang="zh-CN" dirty="0"/>
              <a:t> on Downstream Tasks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9D1F5AD6-707F-DD4A-AEFE-2737FDDFC5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06717"/>
            <a:ext cx="10972800" cy="431292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8691FAC-CA18-364E-BDA6-2D2C5978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103</a:t>
            </a:fld>
            <a:endParaRPr lang="zh-CN" altLang="en-US" dirty="0"/>
          </a:p>
        </p:txBody>
      </p:sp>
      <p:sp>
        <p:nvSpPr>
          <p:cNvPr id="6" name="框架 5">
            <a:extLst>
              <a:ext uri="{FF2B5EF4-FFF2-40B4-BE49-F238E27FC236}">
                <a16:creationId xmlns:a16="http://schemas.microsoft.com/office/drawing/2014/main" id="{35C3B571-262A-D842-A8F0-86D4BF36D690}"/>
              </a:ext>
            </a:extLst>
          </p:cNvPr>
          <p:cNvSpPr/>
          <p:nvPr/>
        </p:nvSpPr>
        <p:spPr>
          <a:xfrm>
            <a:off x="2855640" y="3140968"/>
            <a:ext cx="5976664" cy="1080120"/>
          </a:xfrm>
          <a:prstGeom prst="frame">
            <a:avLst>
              <a:gd name="adj1" fmla="val 167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23F215B-8296-9545-97F2-06EEAA3BFFF8}"/>
              </a:ext>
            </a:extLst>
          </p:cNvPr>
          <p:cNvSpPr/>
          <p:nvPr/>
        </p:nvSpPr>
        <p:spPr>
          <a:xfrm>
            <a:off x="3812362" y="6550223"/>
            <a:ext cx="45672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BEi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T: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BERT Pre-Training of Image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232288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5BE11B-CC61-3A4C-8BBD-5D916CC0BC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39B5AD7-71CB-5E4F-B3D1-FF13979E36B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231231"/>
            <a:ext cx="5384800" cy="3263900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77B9CFC-08BF-944E-8386-1539CBE5D96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259078"/>
            <a:ext cx="5384800" cy="320820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54AD7B-111B-EF4B-9937-C6ABAEBA8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104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C757DF6-4120-F049-91F3-F80DFC9B67E9}"/>
              </a:ext>
            </a:extLst>
          </p:cNvPr>
          <p:cNvSpPr/>
          <p:nvPr/>
        </p:nvSpPr>
        <p:spPr>
          <a:xfrm>
            <a:off x="3812362" y="6550223"/>
            <a:ext cx="45672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BEi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T: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BERT Pre-Training of Image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915739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CD612D-13FC-644E-A9C3-87B1C0A7C8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Studies</a:t>
            </a:r>
            <a:endParaRPr kumimoji="1"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67AA444D-CECF-5949-872B-5FF82FBB53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700807"/>
            <a:ext cx="6543776" cy="443711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2DB7086-5AB9-9545-938B-53554CA28A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72064" y="1340768"/>
            <a:ext cx="5344282" cy="4968833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C0A3017D-D421-1540-8C5C-8C92815AF23E}"/>
              </a:ext>
            </a:extLst>
          </p:cNvPr>
          <p:cNvSpPr/>
          <p:nvPr/>
        </p:nvSpPr>
        <p:spPr>
          <a:xfrm>
            <a:off x="3812362" y="6550223"/>
            <a:ext cx="456727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BEi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T: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BERT Pre-Training of Image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21446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296B79-CE2A-5E43-B6DF-93BFB179FA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Masked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AutoEncoder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7F1EEC-A883-D940-B2C9-84B14AD4C3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SSL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paradigm</a:t>
            </a:r>
            <a:r>
              <a:rPr kumimoji="1" lang="zh-CN" altLang="en-US" dirty="0"/>
              <a:t> </a:t>
            </a:r>
            <a:r>
              <a:rPr lang="en" altLang="zh-CN" dirty="0"/>
              <a:t>that can surpass contrastive </a:t>
            </a:r>
            <a:r>
              <a:rPr lang="en-US" altLang="zh-CN" dirty="0"/>
              <a:t>SSL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computer</a:t>
            </a:r>
            <a:r>
              <a:rPr lang="zh-CN" altLang="en-US" dirty="0"/>
              <a:t> </a:t>
            </a:r>
            <a:r>
              <a:rPr lang="en-US" altLang="zh-CN" dirty="0"/>
              <a:t>vision</a:t>
            </a:r>
            <a:r>
              <a:rPr lang="zh-CN" altLang="en-US" dirty="0"/>
              <a:t> </a:t>
            </a:r>
            <a:r>
              <a:rPr lang="en-US" altLang="zh-CN" dirty="0"/>
              <a:t>domain.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" altLang="zh-CN" dirty="0"/>
              <a:t>asymmetric encoder-decoder </a:t>
            </a:r>
            <a:r>
              <a:rPr kumimoji="1" lang="en-US" altLang="zh-CN" dirty="0"/>
              <a:t>that allows the encoder to operate only on the partial, observed signal (without mask tokens) and a lightweight decoder that reconstructs the full signal from the latent representation and mask tokens.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M</a:t>
            </a:r>
            <a:r>
              <a:rPr kumimoji="1" lang="en" altLang="zh-CN" dirty="0"/>
              <a:t>asking a high proportion of the input 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en" altLang="zh-CN" dirty="0"/>
              <a:t> learn semantic reconstruction instead of pixel reconstruction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CB783D-FB0E-B748-AEA2-46489FDD38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106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EF7520-FD6C-7142-ADFE-BD629938F33A}"/>
              </a:ext>
            </a:extLst>
          </p:cNvPr>
          <p:cNvSpPr/>
          <p:nvPr/>
        </p:nvSpPr>
        <p:spPr>
          <a:xfrm>
            <a:off x="3662480" y="6550223"/>
            <a:ext cx="4867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Autoencoders Are Scalable Vision Learners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866622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37C3047-D7FA-F24D-9A28-8E28D0CBF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MAE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E039B2F-5B20-3E4A-B8EA-E558E28359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9712" y="1600200"/>
            <a:ext cx="8112575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11C209E-A2AC-5C41-BBF8-C8639BE9B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107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B17B70-7326-0845-A5A9-4424748C78F0}"/>
              </a:ext>
            </a:extLst>
          </p:cNvPr>
          <p:cNvSpPr/>
          <p:nvPr/>
        </p:nvSpPr>
        <p:spPr>
          <a:xfrm>
            <a:off x="3662480" y="6550223"/>
            <a:ext cx="4867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Autoencoders Are Scalable Vision Learners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269944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4B264AA-5490-834F-987C-F5132620B8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MAE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15CDAF-202F-4840-9EC8-05405DCEF2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MAE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Encoder</a:t>
            </a:r>
          </a:p>
          <a:p>
            <a:pPr lvl="1"/>
            <a:r>
              <a:rPr kumimoji="1" lang="en-US" altLang="zh-CN" dirty="0"/>
              <a:t>A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 but applied only on visible, unmasked patches.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MAE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Decoder</a:t>
            </a:r>
          </a:p>
          <a:p>
            <a:pPr lvl="1"/>
            <a:r>
              <a:rPr kumimoji="1" lang="en-US" altLang="zh-CN" dirty="0"/>
              <a:t>The input is the full set of tokens with</a:t>
            </a:r>
            <a:r>
              <a:rPr kumimoji="1" lang="zh-CN" altLang="en-US" dirty="0"/>
              <a:t> </a:t>
            </a:r>
            <a:r>
              <a:rPr kumimoji="1" lang="en" altLang="zh-CN" dirty="0"/>
              <a:t>positional embeddings</a:t>
            </a:r>
            <a:r>
              <a:rPr kumimoji="1" lang="en-US" altLang="zh-CN" dirty="0"/>
              <a:t>.</a:t>
            </a:r>
            <a:endParaRPr kumimoji="1" lang="en" altLang="zh-CN" dirty="0"/>
          </a:p>
          <a:p>
            <a:pPr lvl="1"/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light-weight</a:t>
            </a:r>
            <a:r>
              <a:rPr kumimoji="1" lang="zh-CN" altLang="en-US" dirty="0"/>
              <a:t> </a:t>
            </a:r>
            <a:r>
              <a:rPr kumimoji="1" lang="en-US" altLang="zh-CN" dirty="0"/>
              <a:t>network</a:t>
            </a:r>
            <a:r>
              <a:rPr kumimoji="1" lang="zh-CN" altLang="en-US" dirty="0"/>
              <a:t> </a:t>
            </a:r>
            <a:r>
              <a:rPr kumimoji="1" lang="en-US" altLang="zh-CN" dirty="0"/>
              <a:t>architecture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than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encoder.</a:t>
            </a:r>
          </a:p>
          <a:p>
            <a:pPr lvl="1"/>
            <a:endParaRPr kumimoji="1" lang="en-US" altLang="zh-CN" dirty="0"/>
          </a:p>
          <a:p>
            <a:r>
              <a:rPr kumimoji="1" lang="en-US" altLang="zh-CN" dirty="0"/>
              <a:t>MAE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Reconstruction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Target</a:t>
            </a:r>
          </a:p>
          <a:p>
            <a:pPr lvl="1"/>
            <a:r>
              <a:rPr kumimoji="1" lang="en-US" altLang="zh-CN" dirty="0"/>
              <a:t>MAE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reconstructs the input by predicting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normalized pixel values for each masked patch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MSE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01E08C3-B81B-6C4F-A621-4550AC25C6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108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995DA2D-8E34-DD49-B87A-09F35B0BCC26}"/>
              </a:ext>
            </a:extLst>
          </p:cNvPr>
          <p:cNvSpPr/>
          <p:nvPr/>
        </p:nvSpPr>
        <p:spPr>
          <a:xfrm>
            <a:off x="3662480" y="6550223"/>
            <a:ext cx="4867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Autoencoders Are Scalable Vision Learners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663765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981A7B-AE3C-2640-B4AB-8D91087190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Ratio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Important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4334CD9-DE00-404B-95DE-D44B6F278E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56404" y="1600200"/>
            <a:ext cx="6679192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ABC62BA-BC45-B84A-8625-CE423AE5D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109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D4FCF23-B8F2-904F-A144-D9BC2FD4341C}"/>
              </a:ext>
            </a:extLst>
          </p:cNvPr>
          <p:cNvSpPr/>
          <p:nvPr/>
        </p:nvSpPr>
        <p:spPr>
          <a:xfrm>
            <a:off x="3662480" y="6550223"/>
            <a:ext cx="4867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Autoencoders Are Scalable Vision Learners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75225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2DB917-EE1A-EB46-B280-F6F2A4B32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MoCo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1005E9-42B4-4C48-B88A-B7CBB6126C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dirty="0"/>
              <a:t>Contrastive methods tend to work better with more number of negative </a:t>
            </a:r>
            <a:r>
              <a:rPr lang="en-US" altLang="zh-CN" dirty="0"/>
              <a:t>s</a:t>
            </a:r>
            <a:r>
              <a:rPr lang="en" altLang="zh-CN" dirty="0" err="1"/>
              <a:t>amples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en" altLang="zh-CN" dirty="0"/>
              <a:t> cover the underlying distribution</a:t>
            </a:r>
            <a:endParaRPr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MoCo</a:t>
            </a:r>
            <a:r>
              <a:rPr kumimoji="1" lang="en-US" altLang="zh-CN" dirty="0"/>
              <a:t> proposes to decouple the batch size and the number of samples, and use a memory bank to store the previous 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 obtain a large number of negative samples</a:t>
            </a:r>
          </a:p>
          <a:p>
            <a:endParaRPr kumimoji="1" lang="en-US" altLang="zh-CN" dirty="0"/>
          </a:p>
          <a:p>
            <a:r>
              <a:rPr kumimoji="1" lang="en-US" altLang="zh-CN" dirty="0" err="1"/>
              <a:t>MoCo</a:t>
            </a:r>
            <a:r>
              <a:rPr kumimoji="1" lang="en-US" altLang="zh-CN" dirty="0"/>
              <a:t> uses momentum encoder to maintain the consistency between the features in the memory bank and the features in the current batch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BBC4303-8CB2-3842-86BA-F2B35C2055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11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4E38F5E-2792-754B-808F-A0A3030E77EC}"/>
              </a:ext>
            </a:extLst>
          </p:cNvPr>
          <p:cNvSpPr/>
          <p:nvPr/>
        </p:nvSpPr>
        <p:spPr>
          <a:xfrm>
            <a:off x="2843808" y="6548962"/>
            <a:ext cx="6504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Momentum Contrast for Unsupervised Visual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534001151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7CC5F2-F2AB-F442-ACAE-671967F189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Studies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51E6F3A-D719-1E4E-B2D3-4606A5894A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95341"/>
            <a:ext cx="10972800" cy="35356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CAD57D-0F21-6541-925A-1CC281B105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110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BE72084-DF76-F246-90E0-BC1F1EFEE0CD}"/>
              </a:ext>
            </a:extLst>
          </p:cNvPr>
          <p:cNvSpPr/>
          <p:nvPr/>
        </p:nvSpPr>
        <p:spPr>
          <a:xfrm>
            <a:off x="3662480" y="6550223"/>
            <a:ext cx="4867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Autoencoders Are Scalable Vision Learners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98010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C84C2-776B-3B4F-AC2F-441C4F2085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Comparisons with Previous Results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82D360-EC58-4149-901C-DF39281BCF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111</a:t>
            </a:fld>
            <a:endParaRPr lang="zh-CN" altLang="en-US" dirty="0"/>
          </a:p>
        </p:txBody>
      </p:sp>
      <p:pic>
        <p:nvPicPr>
          <p:cNvPr id="6" name="内容占位符 4">
            <a:extLst>
              <a:ext uri="{FF2B5EF4-FFF2-40B4-BE49-F238E27FC236}">
                <a16:creationId xmlns:a16="http://schemas.microsoft.com/office/drawing/2014/main" id="{26E4B5D7-C248-7542-B770-010F4547D80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105280"/>
            <a:ext cx="5384800" cy="3515803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EFF33AFB-9B34-C547-BC3E-F156D960C29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362699" y="1781739"/>
            <a:ext cx="5262339" cy="241216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EBF1812-9D1E-5748-91B2-2D789BB323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818" y="4328823"/>
            <a:ext cx="5118100" cy="2101850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5E05205F-B5B9-C547-8104-130313F17110}"/>
              </a:ext>
            </a:extLst>
          </p:cNvPr>
          <p:cNvSpPr/>
          <p:nvPr/>
        </p:nvSpPr>
        <p:spPr>
          <a:xfrm>
            <a:off x="3662480" y="6550223"/>
            <a:ext cx="4867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Autoencoders Are Scalable Vision Learners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709531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6E6EEB-B349-4342-9DF2-3AD62E4516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Reconstruction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B53ECC8-724B-3B47-BF7B-F96C17D91F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4649" y="1600200"/>
            <a:ext cx="5902702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F1979A-2343-C440-A6A5-88FC8F01A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112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A5BB7D5-0DBB-7641-9E85-E78A345E24E4}"/>
              </a:ext>
            </a:extLst>
          </p:cNvPr>
          <p:cNvSpPr/>
          <p:nvPr/>
        </p:nvSpPr>
        <p:spPr>
          <a:xfrm>
            <a:off x="3662480" y="6550223"/>
            <a:ext cx="486703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Autoencoders Are Scalable Vision Learners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255329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754910-79AD-6D49-8DC6-0E05766937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 err="1"/>
              <a:t>SimMIM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FC71C4-94F5-EF4C-A9C1-F198B2C51E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kumimoji="1" lang="en" altLang="zh-CN" dirty="0"/>
              <a:t>We simplify approaches without special designs such as block</a:t>
            </a:r>
            <a:r>
              <a:rPr kumimoji="1" lang="en-US" altLang="zh-CN" dirty="0"/>
              <a:t>-</a:t>
            </a:r>
            <a:r>
              <a:rPr kumimoji="1" lang="en" altLang="zh-CN" dirty="0"/>
              <a:t>wise masking and tokenization via discrete VAE or clustering.</a:t>
            </a:r>
          </a:p>
          <a:p>
            <a:endParaRPr kumimoji="1" lang="en" altLang="zh-CN" dirty="0"/>
          </a:p>
          <a:p>
            <a:r>
              <a:rPr kumimoji="1" lang="en-US" altLang="zh-CN" dirty="0"/>
              <a:t>R</a:t>
            </a:r>
            <a:r>
              <a:rPr kumimoji="1" lang="en" altLang="zh-CN" dirty="0" err="1"/>
              <a:t>andom</a:t>
            </a:r>
            <a:r>
              <a:rPr kumimoji="1" lang="en" altLang="zh-CN" dirty="0"/>
              <a:t> masking of the input image with a moderately large masked patch size (e.g.,32) makes a strong pre-text task;</a:t>
            </a:r>
          </a:p>
          <a:p>
            <a:endParaRPr kumimoji="1" lang="en" altLang="zh-CN" dirty="0"/>
          </a:p>
          <a:p>
            <a:r>
              <a:rPr kumimoji="1" lang="en-US" altLang="zh-CN" dirty="0"/>
              <a:t>P</a:t>
            </a:r>
            <a:r>
              <a:rPr kumimoji="1" lang="en" altLang="zh-CN" dirty="0" err="1"/>
              <a:t>redicting</a:t>
            </a:r>
            <a:r>
              <a:rPr kumimoji="1" lang="en" altLang="zh-CN" dirty="0"/>
              <a:t> raw pixels by direct regression performs no worse than the patch classiﬁcation approaches with complex designs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</a:t>
            </a:r>
            <a:r>
              <a:rPr kumimoji="1" lang="en" altLang="zh-CN" dirty="0"/>
              <a:t>he prediction head can be as light as a linear layer, with no worse performance than heavier ones.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94860F-9F02-0C48-B930-5D0B28E2D1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113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8BFEA5-DFCA-0C4E-B471-7A600E7EEABA}"/>
              </a:ext>
            </a:extLst>
          </p:cNvPr>
          <p:cNvSpPr/>
          <p:nvPr/>
        </p:nvSpPr>
        <p:spPr>
          <a:xfrm>
            <a:off x="3363520" y="6550223"/>
            <a:ext cx="5464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SimMIM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 Simple Framework for Masked Image Modeling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4264627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2D6895-A0D7-784C-B911-9D137CC51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787BFF4-2160-3F48-A0F5-4465222F56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99452" y="1844824"/>
            <a:ext cx="7993094" cy="380585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9F9CB9-A189-7C43-A29D-9D0C56A3A8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114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F7EFF17-3512-B149-836D-87D790CBE4F8}"/>
              </a:ext>
            </a:extLst>
          </p:cNvPr>
          <p:cNvSpPr/>
          <p:nvPr/>
        </p:nvSpPr>
        <p:spPr>
          <a:xfrm>
            <a:off x="3363520" y="6550223"/>
            <a:ext cx="5464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SimMIM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 Simple Framework for Masked Image Modeling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820997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F3091C-A4E3-5542-9438-FDCDA41A5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Masking Strategy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D623563-4DAA-064D-A80B-013C99B08F2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6437" y="1444353"/>
            <a:ext cx="10972800" cy="236244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97DE39-8AFE-6544-B8AE-B42EBB8137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115</a:t>
            </a:fld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8D34FDD-DB39-E143-8A2D-DC74880BF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37" y="4060081"/>
            <a:ext cx="3833965" cy="247334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1F89172C-C061-AE4C-BB00-1405EB6E50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3832" y="4535608"/>
            <a:ext cx="3833965" cy="19834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D6362DC-E0CD-3246-8FAD-12E1E3C8290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61227" y="4535608"/>
            <a:ext cx="3096915" cy="198346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C7BD1F7E-8977-3B47-A1BD-4E3334C38BBC}"/>
              </a:ext>
            </a:extLst>
          </p:cNvPr>
          <p:cNvSpPr/>
          <p:nvPr/>
        </p:nvSpPr>
        <p:spPr>
          <a:xfrm>
            <a:off x="3363520" y="6550223"/>
            <a:ext cx="5464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SimMIM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 Simple Framework for Masked Image Modeling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0442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1695B0-6332-4943-9BBA-72C65BE28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Prediction Head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&amp;</a:t>
            </a:r>
            <a:r>
              <a:rPr kumimoji="1" lang="zh-CN" altLang="en-US" dirty="0"/>
              <a:t> </a:t>
            </a:r>
            <a:r>
              <a:rPr kumimoji="1" lang="en-US" altLang="zh-CN" dirty="0"/>
              <a:t>Prediction Target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91F23A6-FD2A-634A-8DBA-B31918534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116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7E40BDA-2F19-CB44-B4A2-7A025FA16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1" y="2636912"/>
            <a:ext cx="4838328" cy="180186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34F3684-F204-ED4A-8C2A-7EBCFDD403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3952" y="1556792"/>
            <a:ext cx="5236985" cy="436510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429C3472-795C-CA49-A43F-83B27A1F346C}"/>
              </a:ext>
            </a:extLst>
          </p:cNvPr>
          <p:cNvSpPr/>
          <p:nvPr/>
        </p:nvSpPr>
        <p:spPr>
          <a:xfrm>
            <a:off x="3363520" y="6550223"/>
            <a:ext cx="5464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SimMIM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 Simple Framework for Masked Image Modeling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265160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8623FF-2118-104D-B01B-3D18E566C2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35C96E2-6965-274B-8230-D097B258C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117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E6747AF-87DC-0F4A-B045-C4087EAE9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7448" y="1608730"/>
            <a:ext cx="4636997" cy="25734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AB1F30-4E3C-F54F-A327-CAAD155C8E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2254" y="1540353"/>
            <a:ext cx="4032448" cy="264178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5EBBC73-F108-224B-994E-0F171FC2C8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683" y="4653136"/>
            <a:ext cx="5400600" cy="147046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88F085D-99BD-5249-AE3F-6665D7096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3805" y="4373235"/>
            <a:ext cx="4636997" cy="1864061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74B9052-ACB3-C847-973E-93DEE186D3BA}"/>
              </a:ext>
            </a:extLst>
          </p:cNvPr>
          <p:cNvSpPr/>
          <p:nvPr/>
        </p:nvSpPr>
        <p:spPr>
          <a:xfrm>
            <a:off x="3363520" y="6550223"/>
            <a:ext cx="5464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SimMIM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 Simple Framework for Masked Image Modeling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356659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9BC42A7-8881-F14C-BD89-73D4063F1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Reconstruction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0602D8E-7DC1-3B4A-8301-9F1AAF29F6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118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B2F724-7A04-4944-9693-142D19DA1D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75" y="1417637"/>
            <a:ext cx="6074431" cy="434512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BBC3FCDA-3D17-6B45-ADF3-900E1A159B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9106" y="2088931"/>
            <a:ext cx="5880046" cy="2933974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CD94F039-A37A-BD46-B0EC-E70725D93015}"/>
              </a:ext>
            </a:extLst>
          </p:cNvPr>
          <p:cNvSpPr/>
          <p:nvPr/>
        </p:nvSpPr>
        <p:spPr>
          <a:xfrm>
            <a:off x="3363520" y="6550223"/>
            <a:ext cx="546495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SimMIM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A Simple Framework for Masked Image Modeling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9529425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BB7FED-837C-1D4C-8470-0E94AE766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iBOT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B83CDF-806B-414D-A7F9-BD965199BB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altLang="zh-CN" dirty="0"/>
              <a:t>Semantically meaningful visual tokenizer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important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Masked</a:t>
            </a:r>
            <a:r>
              <a:rPr lang="zh-CN" altLang="en-US" dirty="0"/>
              <a:t> </a:t>
            </a:r>
            <a:r>
              <a:rPr lang="en-US" altLang="zh-CN" dirty="0"/>
              <a:t>Image</a:t>
            </a:r>
            <a:r>
              <a:rPr lang="zh-CN" altLang="en-US" dirty="0"/>
              <a:t> </a:t>
            </a:r>
            <a:r>
              <a:rPr lang="en-US" altLang="zh-CN" dirty="0"/>
              <a:t>Modeling.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An</a:t>
            </a:r>
            <a:r>
              <a:rPr kumimoji="1" lang="zh-CN" altLang="en-US" dirty="0"/>
              <a:t> </a:t>
            </a:r>
            <a:r>
              <a:rPr lang="en" altLang="zh-CN" dirty="0"/>
              <a:t>off-the-shelf</a:t>
            </a:r>
            <a:r>
              <a:rPr lang="zh-CN" altLang="en-US" dirty="0"/>
              <a:t> </a:t>
            </a:r>
            <a:r>
              <a:rPr lang="en" altLang="zh-CN" dirty="0"/>
              <a:t>tokenizer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needed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tokens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previous</a:t>
            </a:r>
            <a:r>
              <a:rPr lang="zh-CN" altLang="en-US" dirty="0"/>
              <a:t> </a:t>
            </a:r>
            <a:r>
              <a:rPr lang="en-US" altLang="zh-CN" dirty="0"/>
              <a:t>work.</a:t>
            </a:r>
          </a:p>
          <a:p>
            <a:endParaRPr lang="en-US" altLang="zh-CN" dirty="0"/>
          </a:p>
          <a:p>
            <a:r>
              <a:rPr lang="en-US" altLang="zh-CN" dirty="0"/>
              <a:t>This</a:t>
            </a:r>
            <a:r>
              <a:rPr lang="zh-CN" altLang="en-US" dirty="0"/>
              <a:t> </a:t>
            </a:r>
            <a:r>
              <a:rPr lang="en-US" altLang="zh-CN" dirty="0"/>
              <a:t>paper perform self-distillation on masked patch tokens and take the teacher network as the online tokenizer, along with self-distillation on the class token to acquire visual semantics.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5051021-629C-954C-A234-6E7DDEEB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119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EA73084C-8620-5440-8546-62E0C3B6224A}"/>
              </a:ext>
            </a:extLst>
          </p:cNvPr>
          <p:cNvSpPr/>
          <p:nvPr/>
        </p:nvSpPr>
        <p:spPr>
          <a:xfrm>
            <a:off x="2027548" y="6550223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iBOT:Image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BERT Pre-training with Online Tokenizer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054684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81F07-77A2-C34C-8F16-AAA95B7D8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MoCo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8367281-8351-A041-BC59-3E79F2AD44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46622" y="1600200"/>
            <a:ext cx="5498756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7B7244F-5330-3146-A457-E545BD57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12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4E70B71-BE20-5F44-9144-D79CA2E518BF}"/>
              </a:ext>
            </a:extLst>
          </p:cNvPr>
          <p:cNvSpPr/>
          <p:nvPr/>
        </p:nvSpPr>
        <p:spPr>
          <a:xfrm>
            <a:off x="2843808" y="6548962"/>
            <a:ext cx="6504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Momentum Contrast for Unsupervised Visual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8304690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BFB97E-CD60-C848-8B26-9B3B7A7A67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258A013-28EF-7747-A7A3-D4D2F18F750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41563" y="1600200"/>
            <a:ext cx="9508874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B50BBEF-F738-F143-8176-9AF9F7EF1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120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DEB44C48-847C-E54A-A391-9D87E3830AD4}"/>
              </a:ext>
            </a:extLst>
          </p:cNvPr>
          <p:cNvSpPr/>
          <p:nvPr/>
        </p:nvSpPr>
        <p:spPr>
          <a:xfrm>
            <a:off x="2027548" y="6550223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iBOT:Image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BERT Pre-training with Online Tokenizer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35869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F41F3E-3F27-524D-97BC-5F49A27C9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Online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Tokenizer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121130-89C5-B341-B48E-EE7403704D87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F</a:t>
            </a:r>
            <a:r>
              <a:rPr kumimoji="1" lang="en" altLang="zh-CN" dirty="0" err="1"/>
              <a:t>ormulating</a:t>
            </a:r>
            <a:r>
              <a:rPr kumimoji="1" lang="en" altLang="zh-CN" dirty="0"/>
              <a:t> the MIM as knowledge distillation (KD)</a:t>
            </a:r>
            <a:r>
              <a:rPr kumimoji="1" lang="en-US" altLang="zh-CN" dirty="0"/>
              <a:t>.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The target network is fed with a masked image while the online tokenizer with the original image</a:t>
            </a:r>
            <a:r>
              <a:rPr kumimoji="1" lang="en-US" altLang="zh-CN" dirty="0"/>
              <a:t>.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" altLang="zh-CN" dirty="0"/>
              <a:t>The goal is to let the target network recover each masked patch token to its corresponding tokenizer output.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3139DED-7A04-C547-9A6D-93D735C59E6C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7266746" y="1600200"/>
            <a:ext cx="3246508" cy="452596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2DE4F5-3EB3-1E41-B014-D6636B7019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121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B3C50F9-BA18-5E47-A76B-E81AFF351361}"/>
              </a:ext>
            </a:extLst>
          </p:cNvPr>
          <p:cNvSpPr/>
          <p:nvPr/>
        </p:nvSpPr>
        <p:spPr>
          <a:xfrm>
            <a:off x="2027548" y="6550223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iBOT:Image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BERT Pre-training with Online Tokenizer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89586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908132F-1594-E546-B866-3B745888A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D87C88B-AC37-8541-A187-07EB9C04518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9234" y="1792282"/>
            <a:ext cx="6016766" cy="3783350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81FE5012-62FD-BF42-AE37-A706AEB5D63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599" y="1792282"/>
            <a:ext cx="5923467" cy="379654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3D616F9-92FB-264F-9077-28B61579B6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122</a:t>
            </a:fld>
            <a:endParaRPr lang="zh-CN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7ED9E4CF-11CD-DF41-8894-10E8576F2A5D}"/>
              </a:ext>
            </a:extLst>
          </p:cNvPr>
          <p:cNvSpPr/>
          <p:nvPr/>
        </p:nvSpPr>
        <p:spPr>
          <a:xfrm>
            <a:off x="2027548" y="6550223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iBOT:Image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BERT Pre-training with Online Tokenizer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39666502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877C46-2EA6-FE47-A598-FD99BA0260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6F028D0-E825-404D-9526-32A32015D7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123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BC60F12-77EC-1542-996A-35F75F690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880" y="1896956"/>
            <a:ext cx="8256240" cy="195720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DB0F7D08-409E-2641-AF70-155EBDE29D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7880" y="4223719"/>
            <a:ext cx="8256240" cy="1705896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44F8462-7F3B-A447-AC01-8499AF685FFF}"/>
              </a:ext>
            </a:extLst>
          </p:cNvPr>
          <p:cNvSpPr/>
          <p:nvPr/>
        </p:nvSpPr>
        <p:spPr>
          <a:xfrm>
            <a:off x="2027548" y="6550223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iBOT:Image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BERT Pre-training with Online Tokenizer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2805382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66E542A-6B81-EB4C-8D28-20CDC1BFA8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Studies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5A9FB62-97D2-884C-8356-E13B2AA2F8F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927175"/>
            <a:ext cx="5384800" cy="3872013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9BC1BAB-3215-464C-A903-7CEAD7A9285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490164" y="1600200"/>
            <a:ext cx="4799671" cy="452596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976BBA-2BFF-AE4A-B4F6-43B4E0F90A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124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12629DD-A3FF-4147-AE8D-ADFAA68291CE}"/>
              </a:ext>
            </a:extLst>
          </p:cNvPr>
          <p:cNvSpPr/>
          <p:nvPr/>
        </p:nvSpPr>
        <p:spPr>
          <a:xfrm>
            <a:off x="2027548" y="6550223"/>
            <a:ext cx="81369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iBOT:Image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BERT Pre-training with Online Tokenizer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07878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4EC9CD-304F-5948-AD4D-1FB84C2071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MaskFeat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2382873-4AD4-654C-8ABC-CA25BD2727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hand-crafted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descriptor</a:t>
            </a:r>
            <a:r>
              <a:rPr kumimoji="1" lang="zh-CN" altLang="en-US" dirty="0"/>
              <a:t> </a:t>
            </a:r>
            <a:r>
              <a:rPr kumimoji="1" lang="en-US" altLang="zh-CN" dirty="0"/>
              <a:t>HOG</a:t>
            </a:r>
            <a:r>
              <a:rPr kumimoji="1" lang="zh-CN" altLang="en-US" dirty="0"/>
              <a:t> </a:t>
            </a:r>
            <a:r>
              <a:rPr kumimoji="1" lang="en" altLang="zh-CN" dirty="0"/>
              <a:t>works</a:t>
            </a:r>
            <a:r>
              <a:rPr kumimoji="1" lang="zh-CN" altLang="en-US" dirty="0"/>
              <a:t> </a:t>
            </a:r>
            <a:r>
              <a:rPr kumimoji="1" lang="en-US" altLang="zh-CN" dirty="0"/>
              <a:t>well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masked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modeling.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</a:t>
            </a:r>
            <a:r>
              <a:rPr kumimoji="1" lang="en" altLang="zh-CN" dirty="0"/>
              <a:t>he local contrast normalization in HOG is essential for good results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 HOG descriptor can be seen as a hand-crafted semantic visual tokens, whereas other methods are learned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tokens.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CDE6270-A031-D443-9143-24145130DE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125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D292FC7-5BA9-064D-BDFE-BA3981A63E42}"/>
              </a:ext>
            </a:extLst>
          </p:cNvPr>
          <p:cNvSpPr/>
          <p:nvPr/>
        </p:nvSpPr>
        <p:spPr>
          <a:xfrm>
            <a:off x="1828800" y="6551939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Feature Prediction for Self-Supervised Visual Pre-Training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4073817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AC6440-40C6-694A-9E10-34CC7F77C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987369C-10E1-4045-80B7-6A6A6B9132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44540" y="1600200"/>
            <a:ext cx="5302919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D38652-4A01-474E-A2EB-B0D323C54B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126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CE6C4D2F-E385-0E45-B8F4-9932EB3C286C}"/>
              </a:ext>
            </a:extLst>
          </p:cNvPr>
          <p:cNvSpPr/>
          <p:nvPr/>
        </p:nvSpPr>
        <p:spPr>
          <a:xfrm>
            <a:off x="1828800" y="6551939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Feature Prediction for Self-Supervised Visual Pre-Training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5295193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12D7D5B-8099-D445-9521-E7CEB0D5A7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2083D8-2721-1748-A35B-7760076502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090270"/>
            <a:ext cx="10972800" cy="354582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4F0D79B-2EC4-AB41-B3CE-F4D4216DB6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127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862E539E-AB73-C749-A7F9-2BF90ED642FA}"/>
              </a:ext>
            </a:extLst>
          </p:cNvPr>
          <p:cNvSpPr/>
          <p:nvPr/>
        </p:nvSpPr>
        <p:spPr>
          <a:xfrm>
            <a:off x="1828800" y="6551939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Feature Prediction for Self-Supervised Visual Pre-Training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27777757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62816-E20E-A046-AD33-8A31C3D2A8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0632983-2077-EE4A-B3EE-A45A6AE8C1D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54081" y="1600200"/>
            <a:ext cx="4695838" cy="4525963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552BC49-43CE-6B4E-B43E-178C530DF5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117416" y="1600200"/>
            <a:ext cx="3545167" cy="452596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AB137C-BD27-BF45-980A-442283D84F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128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F1F8A5-1ABE-F340-AE7F-959F868C2312}"/>
              </a:ext>
            </a:extLst>
          </p:cNvPr>
          <p:cNvSpPr/>
          <p:nvPr/>
        </p:nvSpPr>
        <p:spPr>
          <a:xfrm>
            <a:off x="1828800" y="6551939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Feature Prediction for Self-Supervised Visual Pre-Training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38620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B3067C-C510-0B4E-B349-8B30458547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Ablation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Studies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E7BED88-9C43-8D45-AA5E-75595BAE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129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5537BB3A-2686-DF45-82CE-C500327925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7188" y="1628800"/>
            <a:ext cx="4443090" cy="91902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D0499BD-D6D1-7040-A838-AC868EB18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970" y="2744283"/>
            <a:ext cx="4546848" cy="96129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8EAF857-6BF5-6E4A-92ED-C5FAACBBDD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8493" y="3982749"/>
            <a:ext cx="4320480" cy="842358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BE3AB8A-B82F-134A-A79C-A14939FC48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64" y="5229200"/>
            <a:ext cx="4067137" cy="1002418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4C18563-8692-0149-BFAC-D697BFA5ECB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9936" y="1417637"/>
            <a:ext cx="5585912" cy="352839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BA7E8350-1E5B-0C4F-B62E-C5C352FD9FA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35960" y="5085184"/>
            <a:ext cx="5186348" cy="1269945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8E332F-CED2-2042-829B-6A289BDEBE5E}"/>
              </a:ext>
            </a:extLst>
          </p:cNvPr>
          <p:cNvSpPr/>
          <p:nvPr/>
        </p:nvSpPr>
        <p:spPr>
          <a:xfrm>
            <a:off x="1828800" y="6551939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Feature Prediction for Self-Supervised Visual Pre-Training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61563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5FA73A-2FDB-2043-8694-F41CDCE21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" altLang="zh-CN" dirty="0" err="1"/>
              <a:t>hree</a:t>
            </a:r>
            <a:r>
              <a:rPr kumimoji="1" lang="en" altLang="zh-CN" dirty="0"/>
              <a:t> Contrastive </a:t>
            </a:r>
            <a:r>
              <a:rPr kumimoji="1" lang="en-US" altLang="zh-CN" dirty="0"/>
              <a:t>L</a:t>
            </a:r>
            <a:r>
              <a:rPr kumimoji="1" lang="en" altLang="zh-CN" dirty="0" err="1"/>
              <a:t>oss</a:t>
            </a:r>
            <a:r>
              <a:rPr kumimoji="1" lang="en" altLang="zh-CN" dirty="0"/>
              <a:t> </a:t>
            </a:r>
            <a:r>
              <a:rPr kumimoji="1" lang="en-US" altLang="zh-CN" dirty="0"/>
              <a:t>M</a:t>
            </a:r>
            <a:r>
              <a:rPr kumimoji="1" lang="en" altLang="zh-CN" dirty="0" err="1"/>
              <a:t>echanisms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934DB03-F09E-BC43-99B2-D898408BD0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71048"/>
            <a:ext cx="10972800" cy="398426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691BFA2-17FD-D541-BEF8-6D497879B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13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4BB229F-89CE-8640-9B55-EE8907DC142B}"/>
              </a:ext>
            </a:extLst>
          </p:cNvPr>
          <p:cNvSpPr/>
          <p:nvPr/>
        </p:nvSpPr>
        <p:spPr>
          <a:xfrm>
            <a:off x="2843808" y="6548962"/>
            <a:ext cx="6504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Momentum Contrast for Unsupervised Visual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3772886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6DB2D4-EF7E-1044-A2E3-789ADC2FC4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Reconstruction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Results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F88AF11A-42C5-084C-AA27-99C3312059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469149" y="1600200"/>
            <a:ext cx="3665701" cy="4525963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59FAB8C2-D936-1F44-B966-9C1EDAE9BD6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32059" y="1600200"/>
            <a:ext cx="4515882" cy="452596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C3CA114-288B-AA49-BDE1-C783B11EB2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130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CF433DAC-8E51-1649-AA92-D1403679F26A}"/>
              </a:ext>
            </a:extLst>
          </p:cNvPr>
          <p:cNvSpPr/>
          <p:nvPr/>
        </p:nvSpPr>
        <p:spPr>
          <a:xfrm>
            <a:off x="1828800" y="6551939"/>
            <a:ext cx="85344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Masked Feature Prediction for Self-Supervised Visual Pre-Training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3845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46BBA5-9460-7F47-B80B-13DD62C8E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" altLang="zh-CN" dirty="0"/>
              <a:t>Comparison of </a:t>
            </a:r>
            <a:r>
              <a:rPr kumimoji="1" lang="en-US" altLang="zh-CN" dirty="0"/>
              <a:t>T</a:t>
            </a:r>
            <a:r>
              <a:rPr kumimoji="1" lang="en" altLang="zh-CN" dirty="0" err="1"/>
              <a:t>hree</a:t>
            </a:r>
            <a:r>
              <a:rPr kumimoji="1" lang="en" altLang="zh-CN" dirty="0"/>
              <a:t> </a:t>
            </a:r>
            <a:r>
              <a:rPr kumimoji="1" lang="en-US" altLang="zh-CN" dirty="0"/>
              <a:t>C</a:t>
            </a:r>
            <a:r>
              <a:rPr kumimoji="1" lang="en" altLang="zh-CN" dirty="0" err="1"/>
              <a:t>ontrastive</a:t>
            </a:r>
            <a:r>
              <a:rPr kumimoji="1" lang="en" altLang="zh-CN" dirty="0"/>
              <a:t> </a:t>
            </a:r>
            <a:r>
              <a:rPr kumimoji="1" lang="en-US" altLang="zh-CN" dirty="0"/>
              <a:t>L</a:t>
            </a:r>
            <a:r>
              <a:rPr kumimoji="1" lang="en" altLang="zh-CN" dirty="0" err="1"/>
              <a:t>oss</a:t>
            </a:r>
            <a:r>
              <a:rPr kumimoji="1" lang="en" altLang="zh-CN" dirty="0"/>
              <a:t> </a:t>
            </a:r>
            <a:r>
              <a:rPr kumimoji="1" lang="en-US" altLang="zh-CN" dirty="0"/>
              <a:t>M</a:t>
            </a:r>
            <a:r>
              <a:rPr kumimoji="1" lang="en" altLang="zh-CN" dirty="0" err="1"/>
              <a:t>echanisms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FCF9BBC5-4F6B-D24E-B9E0-C064C0C9024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64762" y="1600200"/>
            <a:ext cx="9062476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F5686D9-9179-A54A-BC70-950812902E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14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FD19993-893C-0941-8DF2-18059F878CA4}"/>
              </a:ext>
            </a:extLst>
          </p:cNvPr>
          <p:cNvSpPr/>
          <p:nvPr/>
        </p:nvSpPr>
        <p:spPr>
          <a:xfrm>
            <a:off x="2843808" y="6548962"/>
            <a:ext cx="650438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Momentum Contrast for Unsupervised Visual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123240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268310-52BB-AD4D-A648-EDD281370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SimCLR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527500C-3A86-664E-8AFF-40C3D50660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C</a:t>
            </a:r>
            <a:r>
              <a:rPr kumimoji="1" lang="en" altLang="zh-CN" dirty="0" err="1"/>
              <a:t>omposition</a:t>
            </a:r>
            <a:r>
              <a:rPr kumimoji="1" lang="en" altLang="zh-CN" dirty="0"/>
              <a:t> of data augmentations plays a critical role in deﬁning effective predictive tasks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</a:t>
            </a:r>
            <a:r>
              <a:rPr kumimoji="1" lang="en" altLang="zh-CN" dirty="0"/>
              <a:t> learnable nonlinear transformation between the representation and the contrastive loss substantially improves the quality of the learned representations</a:t>
            </a:r>
          </a:p>
          <a:p>
            <a:endParaRPr kumimoji="1" lang="en" altLang="zh-CN" dirty="0"/>
          </a:p>
          <a:p>
            <a:r>
              <a:rPr kumimoji="1" lang="en-US" altLang="zh-CN" dirty="0"/>
              <a:t>C</a:t>
            </a:r>
            <a:r>
              <a:rPr kumimoji="1" lang="en" altLang="zh-CN" dirty="0" err="1"/>
              <a:t>ontrastive</a:t>
            </a:r>
            <a:r>
              <a:rPr kumimoji="1" lang="en" altLang="zh-CN" dirty="0"/>
              <a:t> learning beneﬁts from larger batch sizes and more training steps compared to supervised learning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F6EA960-EB5B-A44E-B2EA-B8E55DE68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6063526-F531-5A4F-B72D-F01457E5C887}"/>
              </a:ext>
            </a:extLst>
          </p:cNvPr>
          <p:cNvSpPr/>
          <p:nvPr/>
        </p:nvSpPr>
        <p:spPr>
          <a:xfrm>
            <a:off x="2879812" y="6550223"/>
            <a:ext cx="6432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Simple Framework for Contrastive Learning of Visual Representations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41054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4CABC1-9DDD-CA48-BC88-CB3F8B3075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Augmentation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Pairs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F135431-DD7F-C24B-B20E-79D57F02D7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098" y="1600200"/>
            <a:ext cx="10239803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6E646F6-ED2D-FD4D-A77C-0529A6AA42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16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0B23668-7CBC-9042-BE29-B543AF98A15C}"/>
              </a:ext>
            </a:extLst>
          </p:cNvPr>
          <p:cNvSpPr/>
          <p:nvPr/>
        </p:nvSpPr>
        <p:spPr>
          <a:xfrm>
            <a:off x="2879812" y="6550223"/>
            <a:ext cx="6432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Simple Framework for Contrastive Learning of Visual Representations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2878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04A6B4-6D7A-6640-B2A1-53870396F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SimCLR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F9082EB-C89E-5846-BE72-C76D3DE7F7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6540" y="1600200"/>
            <a:ext cx="5838919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09DC848-C470-2445-B86C-ED0ED0AB80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17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D9B951E-BBFE-7A41-947D-DF44666CA0F8}"/>
              </a:ext>
            </a:extLst>
          </p:cNvPr>
          <p:cNvSpPr/>
          <p:nvPr/>
        </p:nvSpPr>
        <p:spPr>
          <a:xfrm>
            <a:off x="2879812" y="6550223"/>
            <a:ext cx="6432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Simple Framework for Contrastive Learning of Visual Representations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03264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2BE4ED-C637-734E-BED2-6B01DDE935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D</a:t>
            </a:r>
            <a:r>
              <a:rPr kumimoji="1" lang="en" altLang="zh-CN" dirty="0" err="1"/>
              <a:t>ata</a:t>
            </a:r>
            <a:r>
              <a:rPr kumimoji="1" lang="en" altLang="zh-CN" dirty="0"/>
              <a:t> </a:t>
            </a:r>
            <a:r>
              <a:rPr kumimoji="1" lang="en-US" altLang="zh-CN" dirty="0"/>
              <a:t>A</a:t>
            </a:r>
            <a:r>
              <a:rPr kumimoji="1" lang="en" altLang="zh-CN" dirty="0" err="1"/>
              <a:t>ugmentations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Heads</a:t>
            </a:r>
            <a:r>
              <a:rPr kumimoji="1" lang="zh-CN" altLang="en-US" dirty="0"/>
              <a:t> </a:t>
            </a:r>
            <a:r>
              <a:rPr kumimoji="1" lang="en-US" altLang="zh-CN" dirty="0"/>
              <a:t>Matter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B7F0510-B13E-A849-9927-5839711A254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355" y="2204864"/>
            <a:ext cx="5656813" cy="326896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0A1666-0D3B-5648-9B0B-FD0B40F117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18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6FC8940-0B1B-D142-8E00-6E242D61A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3832" y="2204864"/>
            <a:ext cx="5656813" cy="326896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25C933E-BD16-5841-B7BE-65629B216AFE}"/>
              </a:ext>
            </a:extLst>
          </p:cNvPr>
          <p:cNvSpPr/>
          <p:nvPr/>
        </p:nvSpPr>
        <p:spPr>
          <a:xfrm>
            <a:off x="2879812" y="6550223"/>
            <a:ext cx="6432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Simple Framework for Contrastive Learning of Visual Representations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04972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10B3978-914F-B842-B5E0-425E77D7D2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L</a:t>
            </a:r>
            <a:r>
              <a:rPr kumimoji="1" lang="en" altLang="zh-CN" dirty="0" err="1"/>
              <a:t>arger</a:t>
            </a:r>
            <a:r>
              <a:rPr kumimoji="1" lang="en" altLang="zh-CN" dirty="0"/>
              <a:t> </a:t>
            </a:r>
            <a:r>
              <a:rPr kumimoji="1" lang="en-US" altLang="zh-CN" dirty="0"/>
              <a:t>B</a:t>
            </a:r>
            <a:r>
              <a:rPr kumimoji="1" lang="en" altLang="zh-CN" dirty="0" err="1"/>
              <a:t>atch</a:t>
            </a:r>
            <a:r>
              <a:rPr kumimoji="1" lang="en" altLang="zh-CN" dirty="0"/>
              <a:t> </a:t>
            </a:r>
            <a:r>
              <a:rPr kumimoji="1" lang="en-US" altLang="zh-CN" dirty="0"/>
              <a:t>S</a:t>
            </a:r>
            <a:r>
              <a:rPr kumimoji="1" lang="en" altLang="zh-CN" dirty="0" err="1"/>
              <a:t>izes</a:t>
            </a:r>
            <a:r>
              <a:rPr kumimoji="1" lang="en" altLang="zh-CN" dirty="0"/>
              <a:t> </a:t>
            </a:r>
            <a:r>
              <a:rPr kumimoji="1" lang="en-US" altLang="zh-CN" dirty="0"/>
              <a:t>a</a:t>
            </a:r>
            <a:r>
              <a:rPr kumimoji="1" lang="en" altLang="zh-CN" dirty="0" err="1"/>
              <a:t>nd</a:t>
            </a:r>
            <a:r>
              <a:rPr kumimoji="1" lang="en" altLang="zh-CN" dirty="0"/>
              <a:t> </a:t>
            </a:r>
            <a:r>
              <a:rPr kumimoji="1" lang="en-US" altLang="zh-CN" dirty="0"/>
              <a:t>longer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Epochs</a:t>
            </a:r>
            <a:r>
              <a:rPr kumimoji="1" lang="zh-CN" altLang="en-US" dirty="0"/>
              <a:t> </a:t>
            </a:r>
            <a:r>
              <a:rPr lang="en-US" altLang="zh-CN" dirty="0"/>
              <a:t>Are</a:t>
            </a:r>
            <a:r>
              <a:rPr lang="en" altLang="zh-CN" dirty="0"/>
              <a:t> </a:t>
            </a:r>
            <a:r>
              <a:rPr lang="en-US" altLang="zh-CN" dirty="0"/>
              <a:t>B</a:t>
            </a:r>
            <a:r>
              <a:rPr lang="en" altLang="zh-CN" dirty="0" err="1"/>
              <a:t>etter</a:t>
            </a:r>
            <a:r>
              <a:rPr lang="en" altLang="zh-CN" dirty="0"/>
              <a:t> 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7BAB329-FC37-444C-8ACE-9522B5FB3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19</a:t>
            </a:fld>
            <a:endParaRPr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F6C94797-DF0A-AD47-952F-BB0AFBC5D3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56786" y="1600200"/>
            <a:ext cx="10878427" cy="45259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79D45F27-B40A-6A4E-BE6A-0B167C3FDBBA}"/>
              </a:ext>
            </a:extLst>
          </p:cNvPr>
          <p:cNvSpPr/>
          <p:nvPr/>
        </p:nvSpPr>
        <p:spPr>
          <a:xfrm>
            <a:off x="2879812" y="6550223"/>
            <a:ext cx="64323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 Simple Framework for Contrastive Learning of Visual Representations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10520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9B1AC0-F151-194F-A085-3D77666AD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Learning </a:t>
            </a:r>
            <a:r>
              <a:rPr kumimoji="1" lang="en-US" altLang="zh-CN" dirty="0"/>
              <a:t>P</a:t>
            </a:r>
            <a:r>
              <a:rPr kumimoji="1" lang="en" altLang="zh-CN" dirty="0" err="1"/>
              <a:t>aradigms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9738339-7B29-FF4B-B8ED-EAB778B9F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2</a:t>
            </a:fld>
            <a:endParaRPr lang="zh-CN" altLang="en-US" dirty="0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4F4AC686-FC49-544B-85AB-4DBBD878BA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09440" y="1600200"/>
            <a:ext cx="8773119" cy="45259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0BFFA52-4D1E-764E-9447-4F22D1026F56}"/>
              </a:ext>
            </a:extLst>
          </p:cNvPr>
          <p:cNvSpPr/>
          <p:nvPr/>
        </p:nvSpPr>
        <p:spPr>
          <a:xfrm>
            <a:off x="1955539" y="6550223"/>
            <a:ext cx="828092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Self-supervised Learning: Generative or Contrastive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37922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109C22-F360-E640-9E41-8F91F61F84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MoCo</a:t>
            </a:r>
            <a:r>
              <a:rPr kumimoji="1" lang="zh-CN" altLang="en-US" dirty="0"/>
              <a:t> </a:t>
            </a:r>
            <a:r>
              <a:rPr kumimoji="1" lang="en-US" altLang="zh-CN" dirty="0"/>
              <a:t>v2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35400A-6485-BA49-ABE5-0F7E80B999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Inspired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SimCLR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MoCo</a:t>
            </a:r>
            <a:r>
              <a:rPr kumimoji="1" lang="zh-CN" altLang="en-US" dirty="0"/>
              <a:t> </a:t>
            </a:r>
            <a:r>
              <a:rPr kumimoji="1" lang="en-US" altLang="zh-CN" dirty="0"/>
              <a:t>v2</a:t>
            </a:r>
            <a:r>
              <a:rPr kumimoji="1" lang="zh-CN" altLang="en-US" dirty="0"/>
              <a:t> </a:t>
            </a:r>
            <a:r>
              <a:rPr kumimoji="1" lang="en-US" altLang="zh-CN" dirty="0"/>
              <a:t>uses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head,</a:t>
            </a:r>
            <a:r>
              <a:rPr kumimoji="1" lang="zh-CN" altLang="en-US" dirty="0"/>
              <a:t> </a:t>
            </a:r>
            <a:r>
              <a:rPr kumimoji="1" lang="en-US" altLang="zh-CN" dirty="0"/>
              <a:t>stronger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data</a:t>
            </a:r>
            <a:r>
              <a:rPr kumimoji="1" lang="zh-CN" altLang="en-US" dirty="0"/>
              <a:t> </a:t>
            </a:r>
            <a:r>
              <a:rPr kumimoji="1" lang="en-US" altLang="zh-CN" dirty="0"/>
              <a:t>augmentation,</a:t>
            </a:r>
            <a:r>
              <a:rPr kumimoji="1" lang="zh-CN" altLang="en-US" dirty="0"/>
              <a:t> </a:t>
            </a:r>
            <a:r>
              <a:rPr kumimoji="1" lang="en-US" altLang="zh-CN" dirty="0"/>
              <a:t>cosine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rate</a:t>
            </a:r>
            <a:r>
              <a:rPr kumimoji="1" lang="zh-CN" altLang="en-US" dirty="0"/>
              <a:t> </a:t>
            </a:r>
            <a:r>
              <a:rPr kumimoji="1" lang="en-US" altLang="zh-CN" dirty="0"/>
              <a:t>scheduler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longer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epochs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improve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MoCo</a:t>
            </a:r>
            <a:r>
              <a:rPr kumimoji="1" lang="zh-CN" altLang="en-US" dirty="0"/>
              <a:t> </a:t>
            </a:r>
            <a:r>
              <a:rPr kumimoji="1" lang="en-US" altLang="zh-CN" dirty="0"/>
              <a:t>v1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5D0AD39-8214-B84C-B80F-705280019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20</a:t>
            </a:fld>
            <a:endParaRPr lang="zh-CN" altLang="en-US" dirty="0"/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D18724DE-A9A7-C442-A739-448AC6423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7637" y="4598700"/>
            <a:ext cx="6249000" cy="158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SimCLR architecture">
            <a:extLst>
              <a:ext uri="{FF2B5EF4-FFF2-40B4-BE49-F238E27FC236}">
                <a16:creationId xmlns:a16="http://schemas.microsoft.com/office/drawing/2014/main" id="{3EDFECC5-E4D9-CE42-9230-BB6C38705D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1502" y="3071238"/>
            <a:ext cx="6248996" cy="1583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9B873E70-2375-0D46-BE52-5C23805D928F}"/>
              </a:ext>
            </a:extLst>
          </p:cNvPr>
          <p:cNvSpPr/>
          <p:nvPr/>
        </p:nvSpPr>
        <p:spPr>
          <a:xfrm>
            <a:off x="3352300" y="6374371"/>
            <a:ext cx="548740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Improved Baselines with Momentum Contrastive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generally intelligent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296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E3F40A-3816-CB45-862F-5CE65A6547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A33C2B-43FA-6B4A-B111-778A89DF7E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21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0549908-359C-554A-8C32-928DECA01BF7}"/>
              </a:ext>
            </a:extLst>
          </p:cNvPr>
          <p:cNvSpPr/>
          <p:nvPr/>
        </p:nvSpPr>
        <p:spPr>
          <a:xfrm>
            <a:off x="3395582" y="6550223"/>
            <a:ext cx="540083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Improved Baselines with Momentum Contrastive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0" name="内容占位符 9">
            <a:extLst>
              <a:ext uri="{FF2B5EF4-FFF2-40B4-BE49-F238E27FC236}">
                <a16:creationId xmlns:a16="http://schemas.microsoft.com/office/drawing/2014/main" id="{0803BEC6-0FA0-CB4A-BF7A-986B7E0CBD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altLang="zh-CN" dirty="0"/>
              <a:t>Additional projection head, stronger data enhancement, cosine learning rate and longer training time can all bring improvements</a:t>
            </a:r>
            <a:endParaRPr lang="zh-CN" altLang="en-US" dirty="0"/>
          </a:p>
        </p:txBody>
      </p:sp>
      <p:pic>
        <p:nvPicPr>
          <p:cNvPr id="11" name="内容占位符 7">
            <a:extLst>
              <a:ext uri="{FF2B5EF4-FFF2-40B4-BE49-F238E27FC236}">
                <a16:creationId xmlns:a16="http://schemas.microsoft.com/office/drawing/2014/main" id="{CA93B137-FCE7-3846-A747-7B98C3F99D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 bwMode="auto">
          <a:xfrm>
            <a:off x="609600" y="3076649"/>
            <a:ext cx="10972800" cy="326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09223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BBBA73B-B305-B946-972E-AF00E03497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SwAV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89B9F87-4F5D-DE43-BC1A-64E705276B1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 err="1"/>
              <a:t>SwAV</a:t>
            </a:r>
            <a:r>
              <a:rPr kumimoji="1" lang="en-US" altLang="zh-CN" dirty="0"/>
              <a:t> clusters the data while enforcing consistency between cluster assignments produced for different augmentations of the same image, instead of comparing features directly as in contrastive learning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P</a:t>
            </a:r>
            <a:r>
              <a:rPr kumimoji="1" lang="en" altLang="zh-CN" dirty="0" err="1"/>
              <a:t>ropose</a:t>
            </a:r>
            <a:r>
              <a:rPr kumimoji="1" lang="en-US" altLang="zh-CN" dirty="0"/>
              <a:t>d</a:t>
            </a:r>
            <a:r>
              <a:rPr kumimoji="1" lang="en" altLang="zh-CN" dirty="0"/>
              <a:t> multi-crop</a:t>
            </a:r>
            <a:r>
              <a:rPr kumimoji="1" lang="zh-CN" altLang="en-US" dirty="0"/>
              <a:t> </a:t>
            </a:r>
            <a:r>
              <a:rPr kumimoji="1" lang="en" altLang="zh-CN" dirty="0"/>
              <a:t>that uses smaller-sized images to increase the number of views while not increasing the memory or computational requirements during training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A76FC71-1ABE-1F46-B17B-D52911B8BF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22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3BC3B79-BF6F-844F-A3CA-F7C442D77167}"/>
              </a:ext>
            </a:extLst>
          </p:cNvPr>
          <p:cNvSpPr/>
          <p:nvPr/>
        </p:nvSpPr>
        <p:spPr>
          <a:xfrm>
            <a:off x="2561692" y="6551939"/>
            <a:ext cx="70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Learning of Visual Features by Contrasting Cluster Assignments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715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8FF2AE-6789-E04A-AD81-2BBE0FCDE2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Contrastive instance learning vs. </a:t>
            </a:r>
            <a:r>
              <a:rPr kumimoji="1" lang="en" altLang="zh-CN" dirty="0" err="1"/>
              <a:t>SwAV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8B76CA99-EBA1-BA4C-94FD-447387B193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272346"/>
            <a:ext cx="10972800" cy="3181671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9CBE234-A432-9242-B145-71CA470D8E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23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5AE54A4-A472-0C42-AE51-448F118E8C7D}"/>
              </a:ext>
            </a:extLst>
          </p:cNvPr>
          <p:cNvSpPr/>
          <p:nvPr/>
        </p:nvSpPr>
        <p:spPr>
          <a:xfrm>
            <a:off x="2561692" y="6551939"/>
            <a:ext cx="70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Learning of Visual Features by Contrasting Cluster Assignments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06187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4CA051-CDD3-FF4C-8D7A-D1B2A2137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Understanding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SwAV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40955E6-23FC-6A43-B619-EB569BD75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24</a:t>
            </a:fld>
            <a:endParaRPr lang="zh-CN" altLang="en-US" dirty="0"/>
          </a:p>
        </p:txBody>
      </p:sp>
      <p:pic>
        <p:nvPicPr>
          <p:cNvPr id="5122" name="Picture 2" descr="SwAV Illustration">
            <a:extLst>
              <a:ext uri="{FF2B5EF4-FFF2-40B4-BE49-F238E27FC236}">
                <a16:creationId xmlns:a16="http://schemas.microsoft.com/office/drawing/2014/main" id="{2170EC01-9007-BA42-9885-D5EFE351C5F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4493" y="1600200"/>
            <a:ext cx="8043013" cy="45259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11831801-5B8A-F541-8074-389D15F2E8BE}"/>
              </a:ext>
            </a:extLst>
          </p:cNvPr>
          <p:cNvSpPr txBox="1"/>
          <p:nvPr/>
        </p:nvSpPr>
        <p:spPr>
          <a:xfrm>
            <a:off x="4355779" y="6276645"/>
            <a:ext cx="34804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https://github.com/facebookresearch/swav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21D2E04-EB2A-5847-92DA-44A182427439}"/>
              </a:ext>
            </a:extLst>
          </p:cNvPr>
          <p:cNvSpPr/>
          <p:nvPr/>
        </p:nvSpPr>
        <p:spPr>
          <a:xfrm>
            <a:off x="2561692" y="6551939"/>
            <a:ext cx="70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Learning of Visual Features by Contrasting Cluster Assignments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892920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8DD4B8-56FC-7740-A9FD-5E07F1753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Multi-crop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14B90FA-238F-0C42-B667-26A8D14C742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6514" y="1600200"/>
            <a:ext cx="10938972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7F7258-4CA0-7847-A39C-0758590B2F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25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3B775A03-644E-284E-AB8C-8CF5B068C0C4}"/>
              </a:ext>
            </a:extLst>
          </p:cNvPr>
          <p:cNvSpPr/>
          <p:nvPr/>
        </p:nvSpPr>
        <p:spPr>
          <a:xfrm>
            <a:off x="2561692" y="6551939"/>
            <a:ext cx="70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Learning of Visual Features by Contrasting Cluster Assignments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1362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FEB79B-E7DE-2540-B626-BA9CA3EB3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Tricks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CC788D7-C34D-764A-A547-8F64793AC6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avoid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collapse,</a:t>
            </a:r>
            <a:r>
              <a:rPr kumimoji="1" lang="zh-CN" altLang="en-US" dirty="0"/>
              <a:t> </a:t>
            </a:r>
            <a:r>
              <a:rPr kumimoji="1" lang="en-US" altLang="zh-CN" dirty="0"/>
              <a:t>i.e.,</a:t>
            </a:r>
            <a:r>
              <a:rPr kumimoji="1" lang="zh-CN" altLang="en-US" dirty="0"/>
              <a:t> </a:t>
            </a:r>
            <a:r>
              <a:rPr kumimoji="1" lang="en" altLang="zh-CN" dirty="0"/>
              <a:t>all features of the current batch are clustered into a prototype</a:t>
            </a:r>
            <a:r>
              <a:rPr kumimoji="1" lang="en-US" altLang="zh-CN" dirty="0"/>
              <a:t>,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SwAV</a:t>
            </a:r>
            <a:r>
              <a:rPr kumimoji="1" lang="en" altLang="zh-CN" dirty="0"/>
              <a:t> requires the instances in the current batch to be clustered into different categories evenly</a:t>
            </a:r>
          </a:p>
          <a:p>
            <a:endParaRPr kumimoji="1" lang="en" altLang="zh-CN" dirty="0"/>
          </a:p>
          <a:p>
            <a:r>
              <a:rPr kumimoji="1" lang="en-US" altLang="zh-CN" dirty="0" err="1"/>
              <a:t>SwAV</a:t>
            </a:r>
            <a:r>
              <a:rPr kumimoji="1" lang="zh-CN" altLang="en-US" dirty="0"/>
              <a:t> </a:t>
            </a:r>
            <a:r>
              <a:rPr kumimoji="1" lang="en" altLang="zh-CN" dirty="0"/>
              <a:t>uses a mix of views with different resolutions in place of two full-resolution views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avoid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bias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produced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downsized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CE21418-DDF5-D44C-A1C7-D3DD4D1F6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26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59CC4ED-9802-F340-99A1-8FED397A23A2}"/>
              </a:ext>
            </a:extLst>
          </p:cNvPr>
          <p:cNvSpPr/>
          <p:nvPr/>
        </p:nvSpPr>
        <p:spPr>
          <a:xfrm>
            <a:off x="2561692" y="6551939"/>
            <a:ext cx="70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Learning of Visual Features by Contrasting Cluster Assignments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229434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3264E0-CBAD-144D-B427-3E5151BD6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5FF9A2-7798-B745-81E9-621959E11F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anchor="ctr"/>
          <a:lstStyle/>
          <a:p>
            <a:pPr algn="ctr"/>
            <a:r>
              <a:rPr kumimoji="1" lang="en" altLang="zh-CN" dirty="0"/>
              <a:t>Linear classiﬁcation on ImageNet</a:t>
            </a:r>
            <a:endParaRPr kumimoji="1" lang="zh-CN" altLang="en-US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49591FC2-49CF-A146-8936-3EAB34F210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380868" y="2174875"/>
            <a:ext cx="3843851" cy="3951288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CF85CE-E1E0-0741-846C-2309B3AEBDC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 anchor="ctr"/>
          <a:lstStyle/>
          <a:p>
            <a:pPr algn="ctr"/>
            <a:r>
              <a:rPr kumimoji="1" lang="en-US" altLang="zh-CN" dirty="0"/>
              <a:t>Effectiveness of Multi-crop</a:t>
            </a:r>
            <a:endParaRPr kumimoji="1"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D050698D-6E4E-E547-A1E2-AB94140078F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192838" y="2379779"/>
            <a:ext cx="5389562" cy="3541479"/>
          </a:xfrm>
          <a:prstGeom prst="rect">
            <a:avLst/>
          </a:prstGeom>
        </p:spPr>
      </p:pic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8E13EAE-326C-814B-8163-815DF5C7B6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27</a:t>
            </a:fld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8ABFF9DE-BAFC-4C46-95C8-937A370455EE}"/>
              </a:ext>
            </a:extLst>
          </p:cNvPr>
          <p:cNvSpPr/>
          <p:nvPr/>
        </p:nvSpPr>
        <p:spPr>
          <a:xfrm>
            <a:off x="2561692" y="6551939"/>
            <a:ext cx="70686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Unsupervised Learning of Visual Features by Contrasting Cluster Assignments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1102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75CDE4-AE8D-AC4B-8E08-4FC1E7F2E1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BYOL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63FB8B-E814-C848-969C-7F8E948AB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BYOL achieves a new state of the art without</a:t>
            </a:r>
            <a:r>
              <a:rPr kumimoji="1" lang="zh-CN" altLang="en-US" dirty="0"/>
              <a:t> </a:t>
            </a:r>
            <a:r>
              <a:rPr kumimoji="1" lang="en" altLang="zh-CN" dirty="0"/>
              <a:t>negative pairs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" altLang="zh-CN" dirty="0"/>
              <a:t>BYOL uses an asymmetric network structure (an additional prediction head) and stop-gradient to </a:t>
            </a:r>
            <a:r>
              <a:rPr kumimoji="1" lang="en-US" altLang="zh-CN" dirty="0"/>
              <a:t>avoid</a:t>
            </a:r>
            <a:r>
              <a:rPr kumimoji="1" lang="en" altLang="zh-CN" dirty="0"/>
              <a:t> model collapse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89D6CC6-BF4E-994F-AAAE-E6DDABBDC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28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5105724-521D-164B-BA12-258BFF451A13}"/>
              </a:ext>
            </a:extLst>
          </p:cNvPr>
          <p:cNvSpPr/>
          <p:nvPr/>
        </p:nvSpPr>
        <p:spPr>
          <a:xfrm>
            <a:off x="2759714" y="6550223"/>
            <a:ext cx="6672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Bootstrap Your Own Latent A New Approach to Self-Supervised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9263372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66ACAC-0819-3B48-B72A-032B1D5AB8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BYOL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821A86-A5BC-B143-A167-6A655B85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29</a:t>
            </a:fld>
            <a:endParaRPr lang="zh-CN" altLang="en-US" dirty="0"/>
          </a:p>
        </p:txBody>
      </p:sp>
      <p:pic>
        <p:nvPicPr>
          <p:cNvPr id="1028" name="Picture 4" descr="BYOL architecture">
            <a:extLst>
              <a:ext uri="{FF2B5EF4-FFF2-40B4-BE49-F238E27FC236}">
                <a16:creationId xmlns:a16="http://schemas.microsoft.com/office/drawing/2014/main" id="{5A8088B9-EDEA-6848-AC97-8966A722DC5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677884"/>
            <a:ext cx="10972800" cy="2370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78D0577-CF11-184D-85B5-B2CF9D5111E7}"/>
              </a:ext>
            </a:extLst>
          </p:cNvPr>
          <p:cNvSpPr/>
          <p:nvPr/>
        </p:nvSpPr>
        <p:spPr>
          <a:xfrm>
            <a:off x="2759714" y="6550223"/>
            <a:ext cx="6672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Bootstrap Your Own Latent A New Approach to Self-Supervised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081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5C6CD8-93D8-7547-A846-E7F3CA9BD7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04876D-3FB4-C641-BCAF-AF1DAB0E77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Labeling data is time-consuming and expensive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" altLang="zh-CN" dirty="0"/>
              <a:t>The model learned using supervised learning is highly task-related and may not be well transferred to other tasks</a:t>
            </a:r>
          </a:p>
          <a:p>
            <a:endParaRPr kumimoji="1" lang="en" altLang="zh-CN" dirty="0"/>
          </a:p>
          <a:p>
            <a:r>
              <a:rPr lang="en-US" altLang="zh-CN" dirty="0"/>
              <a:t>The value and</a:t>
            </a:r>
            <a:r>
              <a:rPr lang="zh-CN" altLang="en-US" dirty="0"/>
              <a:t> </a:t>
            </a:r>
            <a:r>
              <a:rPr lang="en-US" altLang="zh-CN" dirty="0"/>
              <a:t>information</a:t>
            </a:r>
            <a:r>
              <a:rPr lang="zh-CN" altLang="en-US" dirty="0"/>
              <a:t> </a:t>
            </a:r>
            <a:r>
              <a:rPr lang="en-US" altLang="zh-CN" dirty="0"/>
              <a:t>of the data itself is much higher than the labels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D97DD2F-09D8-EF44-A1CE-E90F9E446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0151958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C416FEA-22FB-8447-A7A9-A5DCF40483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30</a:t>
            </a:fld>
            <a:endParaRPr lang="zh-CN" alt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B8CDA70-BF4D-204F-ABE0-9F932CE5A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97" y="2345831"/>
            <a:ext cx="8062599" cy="209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SimCLR architecture">
            <a:extLst>
              <a:ext uri="{FF2B5EF4-FFF2-40B4-BE49-F238E27FC236}">
                <a16:creationId xmlns:a16="http://schemas.microsoft.com/office/drawing/2014/main" id="{7BC7F04C-6445-9F4A-861D-F0A041E08D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98" y="188640"/>
            <a:ext cx="8062599" cy="209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BYOL architecture">
            <a:extLst>
              <a:ext uri="{FF2B5EF4-FFF2-40B4-BE49-F238E27FC236}">
                <a16:creationId xmlns:a16="http://schemas.microsoft.com/office/drawing/2014/main" id="{1EED95AD-A827-6E4D-A9FE-024F3C9706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4698" y="4503023"/>
            <a:ext cx="8064834" cy="2006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1B5188C-F044-144C-AB87-3175525B8BF5}"/>
              </a:ext>
            </a:extLst>
          </p:cNvPr>
          <p:cNvSpPr/>
          <p:nvPr/>
        </p:nvSpPr>
        <p:spPr>
          <a:xfrm>
            <a:off x="3047997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generally intelligent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27984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F52A5-D64B-344B-8C67-E970AF0F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10" name="内容占位符 9">
            <a:extLst>
              <a:ext uri="{FF2B5EF4-FFF2-40B4-BE49-F238E27FC236}">
                <a16:creationId xmlns:a16="http://schemas.microsoft.com/office/drawing/2014/main" id="{422B6EB1-893D-4640-B705-13EEAD3EB519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528020" y="2696725"/>
            <a:ext cx="3597444" cy="3530600"/>
          </a:xfrm>
          <a:prstGeom prst="rect">
            <a:avLst/>
          </a:prstGeom>
        </p:spPr>
      </p:pic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92623F27-D37B-B749-8BDD-92774820612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7014904" y="2696725"/>
            <a:ext cx="3649076" cy="353060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F33599-6AC5-4E40-8DAF-9F321225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31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69F9A6-4202-2E48-B0E9-863BBB972BA6}"/>
              </a:ext>
            </a:extLst>
          </p:cNvPr>
          <p:cNvSpPr txBox="1"/>
          <p:nvPr/>
        </p:nvSpPr>
        <p:spPr>
          <a:xfrm>
            <a:off x="609600" y="1518572"/>
            <a:ext cx="1097279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dirty="0"/>
              <a:t>Compared with </a:t>
            </a:r>
            <a:r>
              <a:rPr kumimoji="1" lang="en-US" altLang="zh-CN" sz="3200" dirty="0" err="1"/>
              <a:t>SimCLR</a:t>
            </a:r>
            <a:r>
              <a:rPr kumimoji="1" lang="en-US" altLang="zh-CN" sz="3200" dirty="0"/>
              <a:t>, BYOL is less sensitive to batch</a:t>
            </a:r>
            <a:r>
              <a:rPr kumimoji="1" lang="zh-CN" altLang="en-US" sz="3200" dirty="0"/>
              <a:t> </a:t>
            </a:r>
            <a:r>
              <a:rPr kumimoji="1" lang="en-US" altLang="zh-CN" sz="3200" dirty="0"/>
              <a:t>size and transformations</a:t>
            </a:r>
            <a:r>
              <a:rPr kumimoji="1" lang="zh-CN" altLang="en-US" sz="3200" dirty="0"/>
              <a:t> </a:t>
            </a:r>
            <a:r>
              <a:rPr kumimoji="1" lang="en" altLang="zh-CN" sz="3200" dirty="0"/>
              <a:t>because it does not require negative pairs </a:t>
            </a:r>
            <a:endParaRPr kumimoji="1" lang="zh-CN" altLang="en-US" sz="32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5777010-6881-D549-813E-BEC2093582D7}"/>
              </a:ext>
            </a:extLst>
          </p:cNvPr>
          <p:cNvSpPr/>
          <p:nvPr/>
        </p:nvSpPr>
        <p:spPr>
          <a:xfrm>
            <a:off x="2759714" y="6550223"/>
            <a:ext cx="6672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Bootstrap Your Own Latent A New Approach to Self-Supervised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47404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2F52A5-D64B-344B-8C67-E970AF0F09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F33599-6AC5-4E40-8DAF-9F3212250D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32</a:t>
            </a:fld>
            <a:endParaRPr lang="zh-CN" altLang="en-US"/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669F9A6-4202-2E48-B0E9-863BBB972BA6}"/>
              </a:ext>
            </a:extLst>
          </p:cNvPr>
          <p:cNvSpPr txBox="1"/>
          <p:nvPr/>
        </p:nvSpPr>
        <p:spPr>
          <a:xfrm>
            <a:off x="609600" y="1518572"/>
            <a:ext cx="109727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3200" dirty="0"/>
              <a:t>stop-gradient and predictor are both important</a:t>
            </a:r>
            <a:endParaRPr kumimoji="1" lang="zh-CN" altLang="en-US" sz="3200" dirty="0"/>
          </a:p>
        </p:txBody>
      </p:sp>
      <p:pic>
        <p:nvPicPr>
          <p:cNvPr id="9" name="内容占位符 8">
            <a:extLst>
              <a:ext uri="{FF2B5EF4-FFF2-40B4-BE49-F238E27FC236}">
                <a16:creationId xmlns:a16="http://schemas.microsoft.com/office/drawing/2014/main" id="{19CFF2F5-C51F-BF4B-B527-8066A560842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3187459"/>
            <a:ext cx="5384800" cy="2346808"/>
          </a:xfrm>
          <a:prstGeom prst="rect">
            <a:avLst/>
          </a:prstGeom>
        </p:spPr>
      </p:pic>
      <p:pic>
        <p:nvPicPr>
          <p:cNvPr id="13" name="内容占位符 12">
            <a:extLst>
              <a:ext uri="{FF2B5EF4-FFF2-40B4-BE49-F238E27FC236}">
                <a16:creationId xmlns:a16="http://schemas.microsoft.com/office/drawing/2014/main" id="{83BCC28D-0A90-0D40-B552-7211E874A19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790681"/>
            <a:ext cx="5384800" cy="314036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BA2E89B-58D7-6F4D-9204-34962100101E}"/>
              </a:ext>
            </a:extLst>
          </p:cNvPr>
          <p:cNvSpPr/>
          <p:nvPr/>
        </p:nvSpPr>
        <p:spPr>
          <a:xfrm>
            <a:off x="2759714" y="6550223"/>
            <a:ext cx="6672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Bootstrap Your Own Latent A New Approach to Self-Supervised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68622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36927-07DF-F64D-9D0E-9AD2936C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84C2D63-F694-9740-B2F4-A070384CC8E7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37288" y="1600200"/>
            <a:ext cx="5129424" cy="4525963"/>
          </a:xfrm>
          <a:prstGeom prst="rect">
            <a:avLst/>
          </a:prstGeom>
        </p:spPr>
      </p:pic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12677041-6627-9847-85DE-9AF83210539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695454"/>
            <a:ext cx="5384800" cy="4335454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13FB22B-99E1-2C4D-A233-C08A53E22E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33</a:t>
            </a:fld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866A2FD-7994-384E-B92B-3126AAD85BA9}"/>
              </a:ext>
            </a:extLst>
          </p:cNvPr>
          <p:cNvSpPr/>
          <p:nvPr/>
        </p:nvSpPr>
        <p:spPr>
          <a:xfrm>
            <a:off x="2759714" y="6550223"/>
            <a:ext cx="667257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Bootstrap Your Own Latent A New Approach to Self-Supervised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883706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B17DA-C6E1-CF47-A0EC-7BA926006D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SimSiam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C4D58A-DD58-4C4C-B048-4093E065DB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S</a:t>
            </a:r>
            <a:r>
              <a:rPr kumimoji="1" lang="en" altLang="zh-CN" dirty="0" err="1"/>
              <a:t>imple</a:t>
            </a:r>
            <a:r>
              <a:rPr kumimoji="1" lang="en" altLang="zh-CN" dirty="0"/>
              <a:t> Siamese networks can learn meaningful representations even using none of the following: (</a:t>
            </a:r>
            <a:r>
              <a:rPr kumimoji="1" lang="en" altLang="zh-CN" dirty="0" err="1"/>
              <a:t>i</a:t>
            </a:r>
            <a:r>
              <a:rPr kumimoji="1" lang="en" altLang="zh-CN" dirty="0"/>
              <a:t>) negative sample pairs, (ii) large batches, (iii) momentum encoders</a:t>
            </a:r>
          </a:p>
          <a:p>
            <a:endParaRPr kumimoji="1" lang="en" altLang="zh-CN" dirty="0"/>
          </a:p>
          <a:p>
            <a:r>
              <a:rPr kumimoji="1" lang="en-US" altLang="zh-CN" dirty="0"/>
              <a:t>C</a:t>
            </a:r>
            <a:r>
              <a:rPr kumimoji="1" lang="en" altLang="zh-CN" dirty="0" err="1"/>
              <a:t>ollapsing</a:t>
            </a:r>
            <a:r>
              <a:rPr kumimoji="1" lang="en" altLang="zh-CN" dirty="0"/>
              <a:t> solutions do exist for the loss and structure, but a </a:t>
            </a:r>
            <a:r>
              <a:rPr kumimoji="1" lang="en" altLang="zh-CN" b="1" dirty="0"/>
              <a:t>stop-gradient</a:t>
            </a:r>
            <a:r>
              <a:rPr kumimoji="1" lang="en" altLang="zh-CN" dirty="0"/>
              <a:t> operation plays an essential role in preventing collapsing</a:t>
            </a:r>
          </a:p>
          <a:p>
            <a:endParaRPr kumimoji="1" lang="en" altLang="zh-CN" dirty="0"/>
          </a:p>
          <a:p>
            <a:r>
              <a:rPr kumimoji="1" lang="en" altLang="zh-CN" dirty="0"/>
              <a:t>Explains the effectiveness of </a:t>
            </a:r>
            <a:r>
              <a:rPr kumimoji="1" lang="en" altLang="zh-CN" dirty="0" err="1"/>
              <a:t>SimSiam</a:t>
            </a:r>
            <a:r>
              <a:rPr kumimoji="1" lang="en" altLang="zh-CN" dirty="0"/>
              <a:t> from the perspective of the EM algorithm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78A45DF-E8B7-364C-B1C6-07E5429BBD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34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4DC80A3-2B2D-8244-A77D-3A4BEA06F571}"/>
              </a:ext>
            </a:extLst>
          </p:cNvPr>
          <p:cNvSpPr/>
          <p:nvPr/>
        </p:nvSpPr>
        <p:spPr>
          <a:xfrm>
            <a:off x="3674504" y="6551939"/>
            <a:ext cx="4842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Exploring Simple Siamese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348931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DC746-87B1-7142-9567-890EC41834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Comparison on Siamese Architectures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849C700-C535-4245-BA09-AFA3674D00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62445" y="1600200"/>
            <a:ext cx="5467109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6CC446-FD04-3544-95FD-A6E2887F0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35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FD89D5B-0D5F-9F41-AC2F-EB0A9038DCCB}"/>
              </a:ext>
            </a:extLst>
          </p:cNvPr>
          <p:cNvSpPr/>
          <p:nvPr/>
        </p:nvSpPr>
        <p:spPr>
          <a:xfrm>
            <a:off x="3674504" y="6551939"/>
            <a:ext cx="4842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Exploring Simple Siamese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1390921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FF1177-2D37-264B-942A-FF27BE8437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Stop-gradient is Essential to Prevent Model Collapse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3834C47-B616-3F48-A79C-AC903099E25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485539"/>
            <a:ext cx="10972800" cy="275528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BBA6519-319E-2F43-BAF4-27C7257976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36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E14026-D70B-0746-9CD6-C2C6E6EE0478}"/>
              </a:ext>
            </a:extLst>
          </p:cNvPr>
          <p:cNvSpPr/>
          <p:nvPr/>
        </p:nvSpPr>
        <p:spPr>
          <a:xfrm>
            <a:off x="3674504" y="6551939"/>
            <a:ext cx="4842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Exploring Simple Siamese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107381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88AF3E-8131-EE41-9BB1-3BB92BD84F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ECA031-22E3-4E4B-95BA-3CD6248F71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37</a:t>
            </a:fld>
            <a:endParaRPr lang="zh-CN" altLang="en-US"/>
          </a:p>
        </p:txBody>
      </p:sp>
      <p:pic>
        <p:nvPicPr>
          <p:cNvPr id="6" name="内容占位符 7">
            <a:extLst>
              <a:ext uri="{FF2B5EF4-FFF2-40B4-BE49-F238E27FC236}">
                <a16:creationId xmlns:a16="http://schemas.microsoft.com/office/drawing/2014/main" id="{0F4340F7-908D-4B40-9EE0-B6F73A95EFE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818370"/>
            <a:ext cx="5384800" cy="2089623"/>
          </a:xfrm>
          <a:prstGeom prst="rect">
            <a:avLst/>
          </a:prstGeom>
        </p:spPr>
      </p:pic>
      <p:pic>
        <p:nvPicPr>
          <p:cNvPr id="7" name="内容占位符 8">
            <a:extLst>
              <a:ext uri="{FF2B5EF4-FFF2-40B4-BE49-F238E27FC236}">
                <a16:creationId xmlns:a16="http://schemas.microsoft.com/office/drawing/2014/main" id="{24A917A0-FCCD-504B-8D3E-06C149F5B71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827643"/>
            <a:ext cx="5384800" cy="207107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BAE511FD-C88D-F64E-B546-DF081007B3A3}"/>
              </a:ext>
            </a:extLst>
          </p:cNvPr>
          <p:cNvSpPr/>
          <p:nvPr/>
        </p:nvSpPr>
        <p:spPr>
          <a:xfrm>
            <a:off x="3674504" y="6551939"/>
            <a:ext cx="4842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Exploring Simple Siamese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28091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BF474A-C62C-F04F-B06C-38E664031C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5087FC4-1285-B442-B060-40561878E4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38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5D475A6-DBDF-2144-875F-40646C395AD2}"/>
              </a:ext>
            </a:extLst>
          </p:cNvPr>
          <p:cNvSpPr/>
          <p:nvPr/>
        </p:nvSpPr>
        <p:spPr>
          <a:xfrm>
            <a:off x="3674504" y="6551939"/>
            <a:ext cx="484299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Exploring Simple Siamese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073E70D-E79E-D041-913B-472498CA2A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9264" y="3870336"/>
            <a:ext cx="8893472" cy="2341106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D14154EC-8D25-3746-9B8A-F0F9FAFE4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1524" y="1649112"/>
            <a:ext cx="8568952" cy="1929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4678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580855-2CC4-9242-8F38-623D99B1BB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Barlow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Twins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A3F743D-2739-8941-8593-BB29976971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Barlow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Twins</a:t>
            </a:r>
            <a:r>
              <a:rPr kumimoji="1" lang="zh-CN" altLang="en-US" dirty="0"/>
              <a:t> </a:t>
            </a:r>
            <a:r>
              <a:rPr kumimoji="1" lang="en" altLang="zh-CN" dirty="0"/>
              <a:t>avoids</a:t>
            </a:r>
            <a:r>
              <a:rPr kumimoji="1" lang="zh-CN" altLang="en-US" dirty="0"/>
              <a:t> </a:t>
            </a:r>
            <a:r>
              <a:rPr kumimoji="1" lang="en-US" altLang="zh-CN" dirty="0"/>
              <a:t>model</a:t>
            </a:r>
            <a:r>
              <a:rPr kumimoji="1" lang="zh-CN" altLang="en-US" dirty="0"/>
              <a:t> </a:t>
            </a:r>
            <a:r>
              <a:rPr kumimoji="1" lang="en" altLang="zh-CN" dirty="0"/>
              <a:t>collapse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" altLang="zh-CN" dirty="0"/>
              <a:t>measuring the cross-correlation matrix</a:t>
            </a:r>
            <a:r>
              <a:rPr kumimoji="1" lang="zh-CN" altLang="en-US" dirty="0"/>
              <a:t> </a:t>
            </a:r>
            <a:r>
              <a:rPr kumimoji="1" lang="en" altLang="zh-CN" dirty="0"/>
              <a:t>between </a:t>
            </a:r>
            <a:r>
              <a:rPr kumimoji="1" lang="en-US" altLang="zh-CN" dirty="0"/>
              <a:t>two</a:t>
            </a:r>
            <a:r>
              <a:rPr kumimoji="1" lang="zh-CN" altLang="en-US" dirty="0"/>
              <a:t> </a:t>
            </a:r>
            <a:r>
              <a:rPr kumimoji="1" lang="en-US" altLang="zh-CN" dirty="0"/>
              <a:t>views</a:t>
            </a:r>
            <a:r>
              <a:rPr kumimoji="1" lang="en" altLang="zh-CN" dirty="0"/>
              <a:t> of a sample</a:t>
            </a:r>
            <a:r>
              <a:rPr kumimoji="1" lang="zh-CN" altLang="en-US" dirty="0"/>
              <a:t> </a:t>
            </a:r>
            <a:r>
              <a:rPr kumimoji="1" lang="en" altLang="zh-CN" dirty="0"/>
              <a:t>and making it as close to the identity matrix as possible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-US" altLang="zh-CN" dirty="0"/>
              <a:t>Barlow Twins can prevent model collapse without the need for negative pairs, asymmetric structure or clustering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features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2A0432-C7F4-B947-BABE-3108F236A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39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02A01B7-4945-7140-B0DE-1616A720E1A9}"/>
              </a:ext>
            </a:extLst>
          </p:cNvPr>
          <p:cNvSpPr/>
          <p:nvPr/>
        </p:nvSpPr>
        <p:spPr>
          <a:xfrm>
            <a:off x="3048000" y="654578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Barlow Twins: Self-Supervised Learning via Redundancy Reduction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0200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A4DF28-D9E0-7748-984A-3DEC39D090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4DFE19E-B17C-554F-8CB8-3E4C1EA29D5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4355" y="1600200"/>
            <a:ext cx="8463289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D85B39B-B6E5-D548-919D-6F75E9D9A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4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1972C1B-B6B8-9949-BC1C-3427BD2E9EAF}"/>
              </a:ext>
            </a:extLst>
          </p:cNvPr>
          <p:cNvSpPr/>
          <p:nvPr/>
        </p:nvSpPr>
        <p:spPr>
          <a:xfrm>
            <a:off x="4622679" y="6550223"/>
            <a:ext cx="2946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Advances in Self-Supervised Learning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00354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93A70E-6394-CE4B-A408-19585DE126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Barlow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Twins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D048D81-6CF9-5A4E-BD79-9A1E9F71971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591519"/>
            <a:ext cx="5384800" cy="2543324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C9AA9553-4D43-9B44-87B3-4A6F3AEE6D5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900137" y="1600200"/>
            <a:ext cx="3979726" cy="452596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83287AF-0660-804B-862F-CD840349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40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CBCC7F0-33DD-6444-8457-416D83FEA181}"/>
              </a:ext>
            </a:extLst>
          </p:cNvPr>
          <p:cNvSpPr/>
          <p:nvPr/>
        </p:nvSpPr>
        <p:spPr>
          <a:xfrm>
            <a:off x="3048000" y="654578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Barlow Twins: Self-Supervised Learning via Redundancy Reduction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4079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E83657-5EC1-BC44-A348-A7367C3EBE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E81C4590-A818-2E4B-9746-C16B82B60F6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651702"/>
            <a:ext cx="5384800" cy="4422958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A741437-601E-6B4D-BA6C-7D29E87DB05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850453"/>
            <a:ext cx="5384800" cy="4025457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8E67FEF-C9AB-4A43-A65F-6EE8621D2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41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0AC72342-3B45-A440-8C54-72905D8889CB}"/>
              </a:ext>
            </a:extLst>
          </p:cNvPr>
          <p:cNvSpPr/>
          <p:nvPr/>
        </p:nvSpPr>
        <p:spPr>
          <a:xfrm>
            <a:off x="3048000" y="654578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Barlow Twins: Self-Supervised Learning via Redundancy Reduction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7530696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CC2E4E-1E13-4C4C-9FC5-59276AAF3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Ablations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6691289-7110-F547-B7A7-DB899F40AE85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692505"/>
            <a:ext cx="5384800" cy="4341352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08A54D1-666F-AA4E-9ADA-3077D0DDD37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2" y="1455259"/>
            <a:ext cx="5270378" cy="3469208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403BF25-FA12-004C-9093-C3D90F8D1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42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E7E240E-C293-6A46-9C4A-DC690D3EF5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4617" y="4893354"/>
            <a:ext cx="3898766" cy="1668564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2BAA80C-127E-464E-AFB3-57947C76B9F6}"/>
              </a:ext>
            </a:extLst>
          </p:cNvPr>
          <p:cNvSpPr/>
          <p:nvPr/>
        </p:nvSpPr>
        <p:spPr>
          <a:xfrm>
            <a:off x="3048000" y="654578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Barlow Twins: Self-Supervised Learning via Redundancy Reduction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04664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CBFCEA6-35E9-F84C-AD43-0C0F73E7EF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Ablations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77869A4B-AFB1-8141-971D-EAE8D38816D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685015"/>
            <a:ext cx="5384800" cy="2356332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317F6A8-384C-A246-A2FF-6028BA13B4AB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672064" y="1873161"/>
            <a:ext cx="4297940" cy="289713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BE79B7B-77BF-9C4A-9253-339E3E840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43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9A64871-84FB-A34D-B894-F7A5405BF0E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84032" y="4778608"/>
            <a:ext cx="4933032" cy="89441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D4876489-6651-A646-89AE-823912268DD8}"/>
              </a:ext>
            </a:extLst>
          </p:cNvPr>
          <p:cNvSpPr/>
          <p:nvPr/>
        </p:nvSpPr>
        <p:spPr>
          <a:xfrm>
            <a:off x="3048000" y="654578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Barlow Twins: Self-Supervised Learning via Redundancy Reduction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893792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4D5A19-FCE1-8D43-9875-4FB988D7B4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Connection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InfoNCE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8D95B6C-DE68-724A-A691-66DB0E0C0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9416" y="2492896"/>
            <a:ext cx="4307954" cy="249877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0B3F986-5685-6641-B0CA-2462A5552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44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7A768FD-2655-174F-92BB-00523562D6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1248" y="2396915"/>
            <a:ext cx="4076603" cy="2690738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2AC54DAE-59EB-AB49-A594-C246A1A2DC4E}"/>
              </a:ext>
            </a:extLst>
          </p:cNvPr>
          <p:cNvSpPr/>
          <p:nvPr/>
        </p:nvSpPr>
        <p:spPr>
          <a:xfrm>
            <a:off x="3048000" y="654578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Barlow Twins: Self-Supervised Learning via Redundancy Reduction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8407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A997-0A74-8A4E-AAA3-21AA72429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93988"/>
            <a:ext cx="10363200" cy="1470024"/>
          </a:xfrm>
        </p:spPr>
        <p:txBody>
          <a:bodyPr/>
          <a:lstStyle/>
          <a:p>
            <a:r>
              <a:rPr kumimoji="1" lang="en-US" altLang="zh-CN" dirty="0"/>
              <a:t>Understanding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SSL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EE476D-04D1-A04B-8360-BA6BD467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381346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9F6EA82-44A3-8C44-A8DF-DC263D80BC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Alignment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Uniform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3BE712-4672-9B45-B000-9FA4FBD3DC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Alignment: two samples forming a positive pair should be mapped to nearby features, and thus be (mostly) invariant to unneeded noise factors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" altLang="zh-CN" dirty="0"/>
              <a:t>Uniformity: feature vectors should be roughly uniformly distributed on the unit hypersphere, preserving as much information of the data as possible</a:t>
            </a:r>
          </a:p>
          <a:p>
            <a:endParaRPr kumimoji="1" lang="en" altLang="zh-CN" dirty="0"/>
          </a:p>
          <a:p>
            <a:r>
              <a:rPr kumimoji="1" lang="en" altLang="zh-CN" dirty="0"/>
              <a:t>Both 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uniform</a:t>
            </a:r>
            <a:r>
              <a:rPr kumimoji="1" lang="en" altLang="zh-CN" dirty="0"/>
              <a:t>strongly agree with downstream task performance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E01C4A5-F448-F54D-B24D-52EABF6578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46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32C63E29-6089-8349-8321-7FAC25B0DBC1}"/>
              </a:ext>
            </a:extLst>
          </p:cNvPr>
          <p:cNvSpPr/>
          <p:nvPr/>
        </p:nvSpPr>
        <p:spPr>
          <a:xfrm>
            <a:off x="839416" y="6550223"/>
            <a:ext cx="10513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Contrastive Representation Learning through Alignment and Uniformity on the Hypersphere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897976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AA41DD-0571-AD49-AD99-D5C04A06F3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Understanding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Uniform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AD71C08-BB62-904D-B8BC-D08951B76EA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317388" y="1600200"/>
            <a:ext cx="5145224" cy="452596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BEC96B1-54DB-9C4C-882B-D5793D003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47</a:t>
            </a:fld>
            <a:endParaRPr lang="zh-CN" altLang="en-US"/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10122611-E099-1B43-BCD3-9D20398AFCB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65101" y="1600200"/>
            <a:ext cx="5273798" cy="4525963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5D5C49BA-B1C7-AE4C-875E-6CBC04B5D9D6}"/>
              </a:ext>
            </a:extLst>
          </p:cNvPr>
          <p:cNvSpPr/>
          <p:nvPr/>
        </p:nvSpPr>
        <p:spPr>
          <a:xfrm>
            <a:off x="839416" y="6550223"/>
            <a:ext cx="10513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Contrastive Representation Learning through Alignment and Uniformity on the Hypersphere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612565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A5723F-5261-D341-9004-F6DBA5EA5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Alignment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Uniform</a:t>
            </a:r>
            <a:r>
              <a:rPr kumimoji="1" lang="zh-CN" altLang="en-US" dirty="0"/>
              <a:t> </a:t>
            </a:r>
            <a:r>
              <a:rPr kumimoji="1" lang="en-US" altLang="zh-CN" dirty="0"/>
              <a:t>Analysis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7E1A6A0-C4DE-1447-99C6-9A8B2ACABB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48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34F8A4CD-9A83-6C40-A168-4F0987FAA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9456" y="1236340"/>
            <a:ext cx="2481742" cy="2192660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E4A89D7F-EDA6-4741-BA73-DB1887873B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5129" y="1236340"/>
            <a:ext cx="2481742" cy="2192660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19FC095B-D8FF-0B4D-8DF1-061A047239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10802" y="1236340"/>
            <a:ext cx="2481742" cy="2192660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9B89071F-756F-2248-AA2E-27603F41690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18796" y="3533179"/>
            <a:ext cx="1843061" cy="2749181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5872BF7-6B23-F744-BADB-55C8514C619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3715" y="3496147"/>
            <a:ext cx="1824569" cy="2749182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A3A07DDC-E54F-AB4A-B55B-6899CB9D44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60578" y="3526566"/>
            <a:ext cx="1787887" cy="2749182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2240810-DB62-2842-9EE3-F12B1CE8C0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5480" y="6285961"/>
            <a:ext cx="2379216" cy="297402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41F27B3-0517-6440-8290-A4441FAB8A7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83832" y="6258677"/>
            <a:ext cx="3240360" cy="324686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121415FA-F8BA-AE43-9C75-2F741696C3B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5441" y="6325433"/>
            <a:ext cx="3425076" cy="257930"/>
          </a:xfrm>
          <a:prstGeom prst="rect">
            <a:avLst/>
          </a:prstGeom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798B1CCD-1E10-8042-8AE4-7B451D2994A1}"/>
              </a:ext>
            </a:extLst>
          </p:cNvPr>
          <p:cNvSpPr/>
          <p:nvPr/>
        </p:nvSpPr>
        <p:spPr>
          <a:xfrm>
            <a:off x="839416" y="6550223"/>
            <a:ext cx="10513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Contrastive Representation Learning through Alignment and Uniformity on the Hypersphere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823560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4C5C71-B410-0440-A101-93BEDD31E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O</a:t>
            </a:r>
            <a:r>
              <a:rPr kumimoji="1" lang="en" altLang="zh-CN" dirty="0" err="1"/>
              <a:t>ptimizing</a:t>
            </a:r>
            <a:r>
              <a:rPr kumimoji="1" lang="en" altLang="zh-CN" dirty="0"/>
              <a:t> </a:t>
            </a:r>
            <a:r>
              <a:rPr kumimoji="1" lang="en-US" altLang="zh-CN" dirty="0"/>
              <a:t>A</a:t>
            </a:r>
            <a:r>
              <a:rPr kumimoji="1" lang="en" altLang="zh-CN" dirty="0" err="1"/>
              <a:t>lign</a:t>
            </a:r>
            <a:r>
              <a:rPr kumimoji="1" lang="en-US" altLang="zh-CN" dirty="0" err="1"/>
              <a:t>ment</a:t>
            </a:r>
            <a:r>
              <a:rPr kumimoji="1" lang="en" altLang="zh-CN" dirty="0"/>
              <a:t> </a:t>
            </a:r>
            <a:r>
              <a:rPr kumimoji="1" lang="en-US" altLang="zh-CN" dirty="0"/>
              <a:t>and</a:t>
            </a:r>
            <a:r>
              <a:rPr kumimoji="1" lang="en" altLang="zh-CN" dirty="0"/>
              <a:t> </a:t>
            </a:r>
            <a:r>
              <a:rPr kumimoji="1" lang="en-US" altLang="zh-CN" dirty="0"/>
              <a:t>U</a:t>
            </a:r>
            <a:r>
              <a:rPr kumimoji="1" lang="en" altLang="zh-CN" dirty="0" err="1"/>
              <a:t>niform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22462DE-5F9A-4541-B3EF-71140D23D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49</a:t>
            </a:fld>
            <a:endParaRPr lang="zh-CN" altLang="en-US" dirty="0"/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6A8C906A-C6A0-3840-9345-EE7244398A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18072" y="2132856"/>
            <a:ext cx="5355855" cy="1053016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2C5D31E-5D1C-E34B-95D4-B9DBD477AD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672" y="4005446"/>
            <a:ext cx="5904656" cy="1644017"/>
          </a:xfrm>
          <a:prstGeom prst="rect">
            <a:avLst/>
          </a:prstGeom>
        </p:spPr>
      </p:pic>
      <p:cxnSp>
        <p:nvCxnSpPr>
          <p:cNvPr id="25" name="直线连接符 24">
            <a:extLst>
              <a:ext uri="{FF2B5EF4-FFF2-40B4-BE49-F238E27FC236}">
                <a16:creationId xmlns:a16="http://schemas.microsoft.com/office/drawing/2014/main" id="{23D415FB-C7C7-7E44-AFD8-D85A6ADB04DF}"/>
              </a:ext>
            </a:extLst>
          </p:cNvPr>
          <p:cNvCxnSpPr/>
          <p:nvPr/>
        </p:nvCxnSpPr>
        <p:spPr>
          <a:xfrm>
            <a:off x="5447928" y="4581128"/>
            <a:ext cx="2664296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线连接符 25">
            <a:extLst>
              <a:ext uri="{FF2B5EF4-FFF2-40B4-BE49-F238E27FC236}">
                <a16:creationId xmlns:a16="http://schemas.microsoft.com/office/drawing/2014/main" id="{2A864002-5292-184C-8849-F6553BB258B3}"/>
              </a:ext>
            </a:extLst>
          </p:cNvPr>
          <p:cNvCxnSpPr>
            <a:cxnSpLocks/>
          </p:cNvCxnSpPr>
          <p:nvPr/>
        </p:nvCxnSpPr>
        <p:spPr>
          <a:xfrm>
            <a:off x="3647728" y="5733256"/>
            <a:ext cx="5400600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3D227ECD-B125-C44E-ADEE-76F059BB80F2}"/>
              </a:ext>
            </a:extLst>
          </p:cNvPr>
          <p:cNvSpPr txBox="1"/>
          <p:nvPr/>
        </p:nvSpPr>
        <p:spPr>
          <a:xfrm>
            <a:off x="8111473" y="4293096"/>
            <a:ext cx="11528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Alignment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BE4EAA25-DA89-884E-9F9F-48C4F481A50D}"/>
              </a:ext>
            </a:extLst>
          </p:cNvPr>
          <p:cNvSpPr txBox="1"/>
          <p:nvPr/>
        </p:nvSpPr>
        <p:spPr>
          <a:xfrm>
            <a:off x="9067411" y="5479394"/>
            <a:ext cx="963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zh-CN" dirty="0">
                <a:solidFill>
                  <a:srgbClr val="FF0000"/>
                </a:solidFill>
              </a:rPr>
              <a:t>Uniform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10238A5-2B29-AB4D-BB5E-C03086A693FA}"/>
              </a:ext>
            </a:extLst>
          </p:cNvPr>
          <p:cNvSpPr/>
          <p:nvPr/>
        </p:nvSpPr>
        <p:spPr>
          <a:xfrm>
            <a:off x="839416" y="6550223"/>
            <a:ext cx="10513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Contrastive Representation Learning through Alignment and Uniformity on the Hypersphere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59317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2BA475-CE4B-9345-A9F9-D5FA1E3C9E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Pipeline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07BF6E-2E96-5B4D-8258-8675D069E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5</a:t>
            </a:fld>
            <a:endParaRPr lang="zh-CN" altLang="en-US" dirty="0"/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64C3F127-5967-1F40-B1DA-8CC5F7DFEFB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27755" y="1600200"/>
            <a:ext cx="8136490" cy="4525963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1F3F760F-6D3C-3F49-9036-6F3CFFA31365}"/>
              </a:ext>
            </a:extLst>
          </p:cNvPr>
          <p:cNvSpPr/>
          <p:nvPr/>
        </p:nvSpPr>
        <p:spPr>
          <a:xfrm>
            <a:off x="4622680" y="6550223"/>
            <a:ext cx="294663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Advances in Self-Supervised Learning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86508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5C58BB-D747-F443-87A6-4F2530BBAB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90981A-076D-A148-8B46-17B3212F94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Directly optimizing only align</a:t>
            </a:r>
            <a:r>
              <a:rPr kumimoji="1" lang="en-US" altLang="zh-CN" dirty="0" err="1"/>
              <a:t>ment</a:t>
            </a:r>
            <a:r>
              <a:rPr kumimoji="1" lang="en" altLang="zh-CN" dirty="0"/>
              <a:t> and uniform can lead to better representations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BE7051-399D-3C46-BAAD-96ED7B9C06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50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5A55B4D-1093-8E4E-90A8-5E90AEA33D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88" y="2924944"/>
            <a:ext cx="9912424" cy="116161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889A0A9-06DF-714D-9A3D-AEA6DD1349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88" y="4608396"/>
            <a:ext cx="9912424" cy="1161612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6127BFF8-C03B-2946-BD6A-3693216A11E4}"/>
              </a:ext>
            </a:extLst>
          </p:cNvPr>
          <p:cNvSpPr/>
          <p:nvPr/>
        </p:nvSpPr>
        <p:spPr>
          <a:xfrm>
            <a:off x="839416" y="6550223"/>
            <a:ext cx="10513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Contrastive Representation Learning through Alignment and Uniformity on the Hypersphere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378028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4D1F71-C049-A945-A956-ADAD75764F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7C1C7-538A-9B4A-BECC-64B4F3D8D6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Both </a:t>
            </a:r>
            <a:r>
              <a:rPr kumimoji="1" lang="en-US" altLang="zh-CN" dirty="0"/>
              <a:t>alignment</a:t>
            </a:r>
            <a:r>
              <a:rPr kumimoji="1" lang="zh-CN" altLang="en-US" dirty="0"/>
              <a:t> </a:t>
            </a:r>
            <a:r>
              <a:rPr kumimoji="1" lang="en" altLang="zh-CN" dirty="0"/>
              <a:t>and uniform strongly agree with downstream task performance.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8DD3DE-E415-CE4F-8DA2-BEB8D2C2A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51</a:t>
            </a:fld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FD6E997-E06B-9B46-82B8-FDA87305C3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9940" y="2708920"/>
            <a:ext cx="9772119" cy="323976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B14E4FEC-5E40-9B40-A0D8-58F10D7A8A45}"/>
              </a:ext>
            </a:extLst>
          </p:cNvPr>
          <p:cNvSpPr/>
          <p:nvPr/>
        </p:nvSpPr>
        <p:spPr>
          <a:xfrm>
            <a:off x="839416" y="6550223"/>
            <a:ext cx="10513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Contrastive Representation Learning through Alignment and Uniformity on the Hypersphere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145259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B6DCEE-EA44-C141-888F-39B89DC2AE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F7DF251-AD80-F947-BD4A-E9ABE7FDD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Both</a:t>
            </a:r>
            <a:r>
              <a:rPr kumimoji="1" lang="zh-CN" altLang="en-US" dirty="0"/>
              <a:t> </a:t>
            </a:r>
            <a:r>
              <a:rPr kumimoji="1" lang="en" altLang="zh-CN" dirty="0"/>
              <a:t>align</a:t>
            </a:r>
            <a:r>
              <a:rPr kumimoji="1" lang="en-US" altLang="zh-CN" dirty="0" err="1"/>
              <a:t>ment</a:t>
            </a:r>
            <a:r>
              <a:rPr kumimoji="1" lang="en" altLang="zh-CN" dirty="0"/>
              <a:t> and uniform causally affect downstream task performance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8C5E311-1D08-AD43-A7C4-0B8259C36E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52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F1DCE36-B74F-C640-9AC3-D481A4476B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3844" y="2636912"/>
            <a:ext cx="8904312" cy="318849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0852C568-A86B-E141-B85D-56CE0453060D}"/>
              </a:ext>
            </a:extLst>
          </p:cNvPr>
          <p:cNvSpPr/>
          <p:nvPr/>
        </p:nvSpPr>
        <p:spPr>
          <a:xfrm>
            <a:off x="839416" y="6550223"/>
            <a:ext cx="10513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Contrastive Representation Learning through Alignment and Uniformity on the Hypersphere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ICML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7146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7A591C-1240-8645-8CC9-F4669A7078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</a:t>
            </a:r>
            <a:r>
              <a:rPr kumimoji="1" lang="en" altLang="zh-CN" dirty="0"/>
              <a:t>he Behavior of Contrastive Loss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BD6B60E-1D38-7C4D-886D-D731D430F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 contrastive loss is a hardness-aware loss function, and the temperature </a:t>
            </a:r>
            <a:r>
              <a:rPr kumimoji="1" lang="el-GR" altLang="zh-CN" dirty="0"/>
              <a:t>τ </a:t>
            </a:r>
            <a:r>
              <a:rPr kumimoji="1" lang="en-US" altLang="zh-CN" dirty="0"/>
              <a:t>controls the strength of penalties on hard negative samples</a:t>
            </a:r>
          </a:p>
          <a:p>
            <a:endParaRPr kumimoji="1" lang="en-US" altLang="zh-CN" dirty="0"/>
          </a:p>
          <a:p>
            <a:r>
              <a:rPr kumimoji="1" lang="en" altLang="zh-CN" dirty="0"/>
              <a:t>The hardness-aware property is signiﬁcant to the success of the </a:t>
            </a:r>
            <a:r>
              <a:rPr kumimoji="1" lang="en" altLang="zh-CN" dirty="0" err="1"/>
              <a:t>softmax</a:t>
            </a:r>
            <a:r>
              <a:rPr kumimoji="1" lang="en" altLang="zh-CN" dirty="0"/>
              <a:t>-based contrastive loss</a:t>
            </a:r>
          </a:p>
          <a:p>
            <a:endParaRPr kumimoji="1" lang="en" altLang="zh-CN" dirty="0"/>
          </a:p>
          <a:p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</a:t>
            </a:r>
            <a:r>
              <a:rPr kumimoji="1" lang="zh-CN" altLang="en-US" dirty="0"/>
              <a:t> </a:t>
            </a:r>
            <a:r>
              <a:rPr kumimoji="1" lang="en-US" altLang="zh-CN" dirty="0"/>
              <a:t>temperature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or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too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</a:t>
            </a:r>
            <a:r>
              <a:rPr kumimoji="1" lang="zh-CN" altLang="en-US" dirty="0"/>
              <a:t> </a:t>
            </a:r>
            <a:r>
              <a:rPr kumimoji="1" lang="en-US" altLang="zh-CN" dirty="0"/>
              <a:t>temperature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worse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DC73E92-8F2C-AE4F-BBD8-68B3CDDA6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53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BF36C8D3-2B11-7B4B-9702-853D84DACF7E}"/>
              </a:ext>
            </a:extLst>
          </p:cNvPr>
          <p:cNvSpPr/>
          <p:nvPr/>
        </p:nvSpPr>
        <p:spPr>
          <a:xfrm>
            <a:off x="3739427" y="6550223"/>
            <a:ext cx="4713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the Behaviour of Contrastive Loss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9878198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F42D2D-8857-6940-A355-A21838DEFB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23988CA-4B03-2144-9A7E-37E4A0A2F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54</a:t>
            </a:fld>
            <a:endParaRPr lang="zh-CN" altLang="en-US" dirty="0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A72E9A7F-B9CB-5E40-81E6-A40703199E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533954" y="2872832"/>
            <a:ext cx="5063766" cy="78644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ECC2143-5BF6-7649-A241-9EC3E8346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3752" y="3861048"/>
            <a:ext cx="4283361" cy="866993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6A7EAF9-21E3-EF4B-A72C-648C1A79E0BD}"/>
              </a:ext>
            </a:extLst>
          </p:cNvPr>
          <p:cNvSpPr/>
          <p:nvPr/>
        </p:nvSpPr>
        <p:spPr>
          <a:xfrm>
            <a:off x="3739427" y="6550223"/>
            <a:ext cx="4713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the Behaviour of Contrastive Loss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895998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DFF4B8-4A60-AF42-ABD8-DB21C189E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Role of Temperature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7C68EA2-7E07-C147-8369-EB463A9C5E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τ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0,</a:t>
            </a:r>
            <a:r>
              <a:rPr kumimoji="1" lang="zh-CN" altLang="en-US" dirty="0"/>
              <a:t> </a:t>
            </a:r>
            <a:r>
              <a:rPr kumimoji="1" lang="en-US" altLang="zh-CN" dirty="0"/>
              <a:t>only</a:t>
            </a:r>
            <a:r>
              <a:rPr kumimoji="1" lang="zh-CN" altLang="en-US" dirty="0"/>
              <a:t> </a:t>
            </a:r>
            <a:r>
              <a:rPr kumimoji="1" lang="en-US" altLang="zh-CN" dirty="0"/>
              <a:t>focus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most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</a:t>
            </a:r>
          </a:p>
          <a:p>
            <a:endParaRPr kumimoji="1" lang="en-US" altLang="zh-CN" dirty="0"/>
          </a:p>
          <a:p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 err="1"/>
              <a:t>τ</a:t>
            </a:r>
            <a:r>
              <a:rPr kumimoji="1" lang="zh-CN" altLang="en-US" dirty="0"/>
              <a:t> </a:t>
            </a:r>
            <a:r>
              <a:rPr kumimoji="1" lang="en-US" altLang="zh-CN" dirty="0"/>
              <a:t>-&gt;</a:t>
            </a:r>
            <a:r>
              <a:rPr kumimoji="1" lang="zh-CN" altLang="en-US" dirty="0"/>
              <a:t> </a:t>
            </a:r>
            <a:r>
              <a:rPr kumimoji="1" lang="en-US" altLang="zh-CN" dirty="0"/>
              <a:t>∞,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degraded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simple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66C100-A6F4-8F41-A4B2-4C3981B93C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55</a:t>
            </a:fld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9B56134-4C61-8547-80E8-7A594CB822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0" y="2492896"/>
            <a:ext cx="4572000" cy="87630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7D15208-F566-9E4D-88A4-673C52E327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2222" y="4420474"/>
            <a:ext cx="5447556" cy="87201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95237A1-CDAF-1E43-92C6-DCBC12764865}"/>
              </a:ext>
            </a:extLst>
          </p:cNvPr>
          <p:cNvSpPr/>
          <p:nvPr/>
        </p:nvSpPr>
        <p:spPr>
          <a:xfrm>
            <a:off x="3739427" y="6550223"/>
            <a:ext cx="4713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the Behaviour of Contrastive Loss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35366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E57ED8-CF6E-024F-AA32-8E17EC15E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9B695FB-C1FD-BA45-9922-7368F055C3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56</a:t>
            </a:fld>
            <a:endParaRPr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23A6509F-F7D1-2E42-9E89-BF00CB366C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81200" y="4077071"/>
            <a:ext cx="8229600" cy="1798392"/>
          </a:xfrm>
          <a:prstGeom prst="rect">
            <a:avLst/>
          </a:prstGeom>
        </p:spPr>
      </p:pic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98FEF0BF-8628-BF45-B0C0-91DFE698D9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981200" y="1819654"/>
            <a:ext cx="8229600" cy="18554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D3BECB8-705E-4946-80D5-C3992C197EE7}"/>
              </a:ext>
            </a:extLst>
          </p:cNvPr>
          <p:cNvSpPr/>
          <p:nvPr/>
        </p:nvSpPr>
        <p:spPr>
          <a:xfrm>
            <a:off x="3739427" y="6550223"/>
            <a:ext cx="4713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the Behaviour of Contrastive Loss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698215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AE93C64-15F8-334D-B8C5-FD1E0893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Verify the </a:t>
            </a:r>
            <a:r>
              <a:rPr kumimoji="1" lang="en-US" altLang="zh-CN" dirty="0"/>
              <a:t>R</a:t>
            </a:r>
            <a:r>
              <a:rPr kumimoji="1" lang="en" altLang="zh-CN" dirty="0"/>
              <a:t>ole of </a:t>
            </a:r>
            <a:r>
              <a:rPr kumimoji="1" lang="en-US" altLang="zh-CN" dirty="0"/>
              <a:t>T</a:t>
            </a:r>
            <a:r>
              <a:rPr kumimoji="1" lang="en" altLang="zh-CN" dirty="0" err="1"/>
              <a:t>emperature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E54AB813-0D58-3C45-985D-2447100A02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15366"/>
            <a:ext cx="10972800" cy="389563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B5CAA7F-A242-9445-B535-02F161B4C7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57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856DCFB-48C5-834D-87FF-F0A9E1C5452A}"/>
              </a:ext>
            </a:extLst>
          </p:cNvPr>
          <p:cNvSpPr/>
          <p:nvPr/>
        </p:nvSpPr>
        <p:spPr>
          <a:xfrm>
            <a:off x="3739427" y="6550223"/>
            <a:ext cx="47131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Understanding the Behaviour of Contrastive Loss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1825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A997-0A74-8A4E-AAA3-21AA72429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93988"/>
            <a:ext cx="10363200" cy="1470024"/>
          </a:xfrm>
        </p:spPr>
        <p:txBody>
          <a:bodyPr/>
          <a:lstStyle/>
          <a:p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Harder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Samples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EE476D-04D1-A04B-8360-BA6BD467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2345238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C1DF2A-01C2-244A-BA61-85033DD74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Debiased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7EAE876-0D2D-6347-8C2A-8A2190C051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Debiased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en" altLang="zh-CN" dirty="0"/>
              <a:t> develop a new, debiased contrastive objective that corrects for the sampling bias of negative examples, while only assuming access to positive examples and the unlabeled data</a:t>
            </a:r>
          </a:p>
          <a:p>
            <a:endParaRPr kumimoji="1" lang="en" altLang="zh-CN" dirty="0"/>
          </a:p>
          <a:p>
            <a:r>
              <a:rPr kumimoji="1" lang="en-US" altLang="zh-CN" dirty="0"/>
              <a:t>With</a:t>
            </a:r>
            <a:r>
              <a:rPr kumimoji="1" lang="zh-CN" altLang="en-US" dirty="0"/>
              <a:t> </a:t>
            </a:r>
            <a:r>
              <a:rPr kumimoji="1" lang="en-US" altLang="zh-CN" dirty="0"/>
              <a:t>debiased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sampling,</a:t>
            </a:r>
            <a:r>
              <a:rPr kumimoji="1" lang="zh-CN" altLang="en-US" dirty="0"/>
              <a:t> </a:t>
            </a:r>
            <a:r>
              <a:rPr kumimoji="1" lang="en" altLang="zh-CN" dirty="0"/>
              <a:t>the proposed objective consistently outperforms the state-of-the-art for representation learning in vision, language, and reinforcement learning benchmarks.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16CA52F-7246-CE43-9F2D-D0F7BD92FE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59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9CC0F99-70B3-6E41-B8CB-7886D37F1651}"/>
              </a:ext>
            </a:extLst>
          </p:cNvPr>
          <p:cNvSpPr/>
          <p:nvPr/>
        </p:nvSpPr>
        <p:spPr>
          <a:xfrm>
            <a:off x="4325327" y="6550223"/>
            <a:ext cx="35413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Debiased Contrastive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32891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73F0BA-3B20-6147-8FE0-42C8E7C076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Generative</a:t>
            </a:r>
            <a:r>
              <a:rPr lang="zh-CN" altLang="en-US" dirty="0"/>
              <a:t> </a:t>
            </a:r>
            <a:r>
              <a:rPr lang="en-US" altLang="zh-CN" dirty="0"/>
              <a:t>SSL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" altLang="zh-CN" dirty="0"/>
              <a:t>Contrastive</a:t>
            </a:r>
            <a:r>
              <a:rPr lang="zh-CN" altLang="en-US" dirty="0"/>
              <a:t> </a:t>
            </a:r>
            <a:r>
              <a:rPr lang="en-US" altLang="zh-CN" dirty="0"/>
              <a:t>SSL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C7CD60F-77F8-294C-9220-B41568143D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420622"/>
            <a:ext cx="10972800" cy="288511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9E95CB2-F57F-9942-BBC5-E4C0892A0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6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7FDBFE88-2477-ED4B-ADCA-114CB354ED82}"/>
              </a:ext>
            </a:extLst>
          </p:cNvPr>
          <p:cNvSpPr/>
          <p:nvPr/>
        </p:nvSpPr>
        <p:spPr>
          <a:xfrm>
            <a:off x="3777897" y="6546174"/>
            <a:ext cx="4636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Contrastive Self-Supervised Learning | Ankesh Anan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485155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A541D-F3DC-324A-A0DC-343E91A38E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Sampling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Bias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888A26F9-ECDB-B440-B247-256CBA5B17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4684" y="1600200"/>
            <a:ext cx="10242631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D85834D-2B71-7B42-9619-D1B3431EC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60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6572899C-5AD6-CE41-ACAA-AC7C67776854}"/>
              </a:ext>
            </a:extLst>
          </p:cNvPr>
          <p:cNvSpPr/>
          <p:nvPr/>
        </p:nvSpPr>
        <p:spPr>
          <a:xfrm>
            <a:off x="4325327" y="6550223"/>
            <a:ext cx="35413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Debiased Contrastive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70666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EFD9A6-55BD-6E46-A216-20FE5C1079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2147D77-0385-8944-852B-398450CD7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81488"/>
            <a:ext cx="10972800" cy="336338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A533554-3D5A-0A4C-ABF4-69575BE6D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61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E92287B-EFDF-F347-AC0C-56FAE3F2290B}"/>
              </a:ext>
            </a:extLst>
          </p:cNvPr>
          <p:cNvSpPr/>
          <p:nvPr/>
        </p:nvSpPr>
        <p:spPr>
          <a:xfrm>
            <a:off x="4325327" y="6550223"/>
            <a:ext cx="35413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Debiased Contrastive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6630634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4392B93-A162-5747-9FE5-EB6B3C2C45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Negatives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0166B8-BB68-A34E-913D-88B0AD02B9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The key challenge toward using hard negatives is that contrastive methods must remain unsupervised, making it infeasible to adopt existing negative sampling strategies that use true similarity information</a:t>
            </a:r>
            <a:endParaRPr kumimoji="1" lang="en-US" altLang="zh-CN" dirty="0"/>
          </a:p>
          <a:p>
            <a:endParaRPr kumimoji="1" lang="en-US" altLang="zh-CN" dirty="0"/>
          </a:p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</a:t>
            </a:r>
            <a:r>
              <a:rPr kumimoji="1" lang="en" altLang="zh-CN" dirty="0"/>
              <a:t> develop a new family of unsupervised sampling methods for selecting hard negative samples where the user can control the hardness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401EFDD-CD3A-6844-9CC8-3B9A535793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62</a:t>
            </a:fld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3E2FD6D-6989-7E4C-A8CA-769A97338998}"/>
              </a:ext>
            </a:extLst>
          </p:cNvPr>
          <p:cNvSpPr txBox="1"/>
          <p:nvPr/>
        </p:nvSpPr>
        <p:spPr>
          <a:xfrm>
            <a:off x="3801142" y="6550223"/>
            <a:ext cx="4589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Contrastive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negative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samples,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ICLR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092221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282D76-3A0E-7841-A6AA-1C3790177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Mining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C745ECBF-EDD1-9B43-8CAA-2A049AA85F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84945"/>
            <a:ext cx="10972800" cy="335647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2C3CC-1E2F-8740-B492-EB5551D27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63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B30B04C-DFF0-E149-93FB-5758C94577E0}"/>
              </a:ext>
            </a:extLst>
          </p:cNvPr>
          <p:cNvSpPr txBox="1"/>
          <p:nvPr/>
        </p:nvSpPr>
        <p:spPr>
          <a:xfrm>
            <a:off x="3801142" y="6550223"/>
            <a:ext cx="4589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Contrastive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negative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samples,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ICLR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657073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DBFB7B-BDDB-7046-8A60-BEDE224A3B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305B98AF-2EB2-FF4A-AEDD-E8DDD24E14E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530038"/>
            <a:ext cx="10972800" cy="2666287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A78884-98FF-4E4B-BD54-BA0EB5566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64</a:t>
            </a:fld>
            <a:endParaRPr lang="zh-CN" altLang="en-US" dirty="0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F1E4655-6413-2445-A60F-7B3F658E39EB}"/>
              </a:ext>
            </a:extLst>
          </p:cNvPr>
          <p:cNvSpPr txBox="1"/>
          <p:nvPr/>
        </p:nvSpPr>
        <p:spPr>
          <a:xfrm>
            <a:off x="3801142" y="6550223"/>
            <a:ext cx="458971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Contrastive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learning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hard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negative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samples,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ICLR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577873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ABF05F-A6F2-4742-AD42-50C9E60C4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MoCoRing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D475C7-6034-D84B-A679-D53C3A3462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kumimoji="1" lang="en-US" altLang="zh-CN" dirty="0"/>
              <a:t>R</a:t>
            </a:r>
            <a:r>
              <a:rPr kumimoji="1" lang="en" altLang="zh-CN" dirty="0" err="1"/>
              <a:t>andomly</a:t>
            </a:r>
            <a:r>
              <a:rPr kumimoji="1" lang="en" altLang="zh-CN" dirty="0"/>
              <a:t> sampled negative examples</a:t>
            </a:r>
            <a:r>
              <a:rPr kumimoji="1" lang="zh-CN" altLang="en-US" dirty="0"/>
              <a:t> </a:t>
            </a:r>
            <a:r>
              <a:rPr kumimoji="1" lang="en" altLang="zh-CN" dirty="0"/>
              <a:t>often include many uninformative examples either because they are too easy or too hard to discriminate</a:t>
            </a:r>
          </a:p>
          <a:p>
            <a:endParaRPr kumimoji="1" lang="en" altLang="zh-CN" dirty="0"/>
          </a:p>
          <a:p>
            <a:r>
              <a:rPr kumimoji="1" lang="en-US" altLang="zh-CN" dirty="0"/>
              <a:t>S</a:t>
            </a:r>
            <a:r>
              <a:rPr kumimoji="1" lang="en" altLang="zh-CN" dirty="0" err="1"/>
              <a:t>emi</a:t>
            </a:r>
            <a:r>
              <a:rPr kumimoji="1" lang="en" altLang="zh-CN" dirty="0"/>
              <a:t>-hard negatives can yield stronger contrastive representations</a:t>
            </a:r>
          </a:p>
          <a:p>
            <a:endParaRPr kumimoji="1" lang="en" altLang="zh-CN" dirty="0"/>
          </a:p>
          <a:p>
            <a:r>
              <a:rPr kumimoji="1" lang="en-US" altLang="zh-CN" dirty="0"/>
              <a:t>T</a:t>
            </a:r>
            <a:r>
              <a:rPr kumimoji="1" lang="en" altLang="zh-CN" dirty="0"/>
              <a:t>he naive strategy of sampling hard negatives throughout training can be detrimental. We then show that slowly introducing harder negatives yields good performance.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39CEB53-76B2-BD44-B2D7-19A03F911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65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19C9017A-1AE7-0244-AF3A-4A3595F71800}"/>
              </a:ext>
            </a:extLst>
          </p:cNvPr>
          <p:cNvSpPr/>
          <p:nvPr/>
        </p:nvSpPr>
        <p:spPr>
          <a:xfrm>
            <a:off x="2519772" y="6546519"/>
            <a:ext cx="7152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Conditional negative sampling for contrastive learning of visual representations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ICLR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15982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AD262A0-046D-634E-83A2-4850628B7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MoCoRing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52387F28-FB40-B74F-A889-1D69053E3D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329039"/>
            <a:ext cx="10972800" cy="306828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7D5EA9-A320-D944-8EE4-E13F539C81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66</a:t>
            </a:fld>
            <a:endParaRPr lang="zh-CN" altLang="en-US" dirty="0"/>
          </a:p>
        </p:txBody>
      </p:sp>
      <p:cxnSp>
        <p:nvCxnSpPr>
          <p:cNvPr id="7" name="直线箭头连接符 6">
            <a:extLst>
              <a:ext uri="{FF2B5EF4-FFF2-40B4-BE49-F238E27FC236}">
                <a16:creationId xmlns:a16="http://schemas.microsoft.com/office/drawing/2014/main" id="{B77EB567-800A-6C4A-BFFC-FC943A74C559}"/>
              </a:ext>
            </a:extLst>
          </p:cNvPr>
          <p:cNvCxnSpPr/>
          <p:nvPr/>
        </p:nvCxnSpPr>
        <p:spPr>
          <a:xfrm>
            <a:off x="6888088" y="2204864"/>
            <a:ext cx="3672408" cy="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026976B6-3EB6-9B4C-9855-E2AAE59E99B2}"/>
              </a:ext>
            </a:extLst>
          </p:cNvPr>
          <p:cNvSpPr txBox="1"/>
          <p:nvPr/>
        </p:nvSpPr>
        <p:spPr>
          <a:xfrm>
            <a:off x="8299335" y="1838897"/>
            <a:ext cx="8499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Epochs</a:t>
            </a:r>
            <a:endParaRPr kumimoji="1" lang="zh-CN" altLang="en-US" dirty="0">
              <a:solidFill>
                <a:srgbClr val="FF0000"/>
              </a:solidFill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A0523DFE-8CD0-EC4A-A9FA-969D06D8D206}"/>
              </a:ext>
            </a:extLst>
          </p:cNvPr>
          <p:cNvSpPr/>
          <p:nvPr/>
        </p:nvSpPr>
        <p:spPr>
          <a:xfrm>
            <a:off x="2519772" y="6546519"/>
            <a:ext cx="715245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Conditional negative sampling for contrastive learning of visual representations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ICLR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105956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17F62C-3A36-EC43-927F-A65B0B706F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Feature Transformation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BA7B6-CE3F-3240-8594-52DBB179CE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H</a:t>
            </a:r>
            <a:r>
              <a:rPr lang="en" altLang="zh-CN" dirty="0" err="1"/>
              <a:t>arder</a:t>
            </a:r>
            <a:r>
              <a:rPr lang="en" altLang="zh-CN" dirty="0"/>
              <a:t> positives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used</a:t>
            </a:r>
            <a:r>
              <a:rPr lang="en" altLang="zh-CN" dirty="0"/>
              <a:t> to boost the learning because hard positives enable the model to be more view-invariant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lang="en-US" altLang="zh-CN" dirty="0"/>
              <a:t>D</a:t>
            </a:r>
            <a:r>
              <a:rPr lang="en" altLang="zh-CN" dirty="0" err="1"/>
              <a:t>iversified</a:t>
            </a:r>
            <a:r>
              <a:rPr lang="en" altLang="zh-CN" dirty="0"/>
              <a:t> negatives make the model more discriminative</a:t>
            </a:r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-US" altLang="zh-CN" dirty="0"/>
              <a:t>This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paper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lang="en" altLang="zh-CN" dirty="0"/>
              <a:t>create hard positives and diversified negatives</a:t>
            </a:r>
            <a:r>
              <a:rPr lang="zh-CN" altLang="en-US" dirty="0"/>
              <a:t> </a:t>
            </a:r>
            <a:r>
              <a:rPr lang="en-US" altLang="zh-CN" dirty="0"/>
              <a:t>by</a:t>
            </a:r>
            <a:r>
              <a:rPr lang="zh-CN" altLang="en-US" dirty="0"/>
              <a:t> </a:t>
            </a:r>
            <a:r>
              <a:rPr lang="en-US" altLang="zh-CN" dirty="0"/>
              <a:t>f</a:t>
            </a:r>
            <a:r>
              <a:rPr lang="en" altLang="zh-CN" dirty="0" err="1"/>
              <a:t>eature</a:t>
            </a:r>
            <a:r>
              <a:rPr lang="en" altLang="zh-CN" dirty="0"/>
              <a:t> </a:t>
            </a:r>
            <a:r>
              <a:rPr lang="en-US" altLang="zh-CN" dirty="0"/>
              <a:t>t</a:t>
            </a:r>
            <a:r>
              <a:rPr lang="en" altLang="zh-CN" dirty="0" err="1"/>
              <a:t>ransformation</a:t>
            </a:r>
            <a:endParaRPr kumimoji="1" lang="en" altLang="zh-CN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CED8B37-8210-014A-A85D-70EA646510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67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BB093BE-5085-D544-9C71-E1ABDD48A2B7}"/>
              </a:ext>
            </a:extLst>
          </p:cNvPr>
          <p:cNvSpPr/>
          <p:nvPr/>
        </p:nvSpPr>
        <p:spPr>
          <a:xfrm>
            <a:off x="2918214" y="6551939"/>
            <a:ext cx="6360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Improving Contrastive Learning by Visualizing Feature Transformation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0326938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C97991-B977-944F-8164-98F95F5D39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Hard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</a:t>
            </a:r>
            <a:r>
              <a:rPr kumimoji="1" lang="zh-CN" altLang="en-US" dirty="0"/>
              <a:t> </a:t>
            </a:r>
            <a:r>
              <a:rPr kumimoji="1" lang="en-US" altLang="zh-CN" dirty="0"/>
              <a:t>Better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Representation</a:t>
            </a:r>
            <a:r>
              <a:rPr kumimoji="1" lang="zh-CN" altLang="en-US" dirty="0"/>
              <a:t> </a:t>
            </a:r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BD49F04C-35FB-384F-938B-1690C118A1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734312"/>
            <a:ext cx="10972800" cy="425773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D76DC55-592C-CD46-8439-1821D39458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68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A583EB44-AC3D-D744-B8FA-3B491A9A6479}"/>
              </a:ext>
            </a:extLst>
          </p:cNvPr>
          <p:cNvSpPr/>
          <p:nvPr/>
        </p:nvSpPr>
        <p:spPr>
          <a:xfrm>
            <a:off x="2918214" y="6551939"/>
            <a:ext cx="6360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Improving Contrastive Learning by Visualizing Feature Transformation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91740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E94958-819A-CF40-BC8E-45EE04B5F2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Interpolation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Positives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lang="en-US" altLang="zh-CN" dirty="0"/>
              <a:t>Negatives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4EFD186-80BE-EC4A-BFBD-BB2CE2708B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983652"/>
            <a:ext cx="10972800" cy="375905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1D5E2AA-50CE-634E-946E-7775A131EF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69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FE097465-DD1E-0F4C-9968-55F84846A192}"/>
              </a:ext>
            </a:extLst>
          </p:cNvPr>
          <p:cNvSpPr/>
          <p:nvPr/>
        </p:nvSpPr>
        <p:spPr>
          <a:xfrm>
            <a:off x="2918214" y="6551939"/>
            <a:ext cx="6360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Improving Contrastive Learning by Visualizing Feature Transformation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47697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514F17-A628-D443-9EBE-9A7ECEA4C9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Makes</a:t>
            </a:r>
            <a:r>
              <a:rPr kumimoji="1" lang="zh-CN" altLang="en-US" dirty="0"/>
              <a:t> </a:t>
            </a:r>
            <a:r>
              <a:rPr kumimoji="1" lang="en-US" altLang="zh-CN" dirty="0"/>
              <a:t>Good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lang="en" altLang="zh-CN" dirty="0"/>
              <a:t> Contrastive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SSL?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922423-E813-974F-BA47-835BDBFD69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good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representation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algorithm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does not necessarily need to pay attention to every detail of the sample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(such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as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generative</a:t>
            </a:r>
            <a:r>
              <a:rPr lang="zh-CN" alt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SSL)</a:t>
            </a:r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as long as the learned features can distinguish it from other samples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" altLang="zh-C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For example, in the above pictures, we only need to draw the picture on the left to know that it is a dollar, instead of drawing a dollar completely like the picture on the right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kumimoji="1"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FA05A6F-5C13-9348-98A6-20ECCD0FAA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7</a:t>
            </a:fld>
            <a:endParaRPr lang="zh-CN" altLang="en-US" dirty="0"/>
          </a:p>
        </p:txBody>
      </p:sp>
      <p:pic>
        <p:nvPicPr>
          <p:cNvPr id="11" name="Picture 2" descr="drawing">
            <a:extLst>
              <a:ext uri="{FF2B5EF4-FFF2-40B4-BE49-F238E27FC236}">
                <a16:creationId xmlns:a16="http://schemas.microsoft.com/office/drawing/2014/main" id="{FF240216-B0AE-D74A-86E0-816D78DA54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1249" y="1395183"/>
            <a:ext cx="3576531" cy="170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drawing-detailed">
            <a:extLst>
              <a:ext uri="{FF2B5EF4-FFF2-40B4-BE49-F238E27FC236}">
                <a16:creationId xmlns:a16="http://schemas.microsoft.com/office/drawing/2014/main" id="{3EF97FAB-1277-484C-B5AF-E7F052195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429" y="1395183"/>
            <a:ext cx="3576531" cy="17003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569C63B4-091E-7841-9A76-F12FD799D6B0}"/>
              </a:ext>
            </a:extLst>
          </p:cNvPr>
          <p:cNvSpPr/>
          <p:nvPr/>
        </p:nvSpPr>
        <p:spPr>
          <a:xfrm>
            <a:off x="3777897" y="6546174"/>
            <a:ext cx="4636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Contrastive Self-Supervised Learning | Ankesh Anan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9285973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A997-0A74-8A4E-AAA3-21AA72429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93988"/>
            <a:ext cx="10363200" cy="1470024"/>
          </a:xfrm>
        </p:spPr>
        <p:txBody>
          <a:bodyPr/>
          <a:lstStyle/>
          <a:p>
            <a:r>
              <a:rPr kumimoji="1" lang="en-US" altLang="zh-CN" dirty="0"/>
              <a:t>Focus</a:t>
            </a:r>
            <a:r>
              <a:rPr kumimoji="1" lang="zh-CN" altLang="en-US" dirty="0"/>
              <a:t> </a:t>
            </a:r>
            <a:r>
              <a:rPr kumimoji="1" lang="en-US" altLang="zh-CN" dirty="0"/>
              <a:t>on</a:t>
            </a:r>
            <a:r>
              <a:rPr kumimoji="1" lang="zh-CN" altLang="en-US" dirty="0"/>
              <a:t> </a:t>
            </a:r>
            <a:r>
              <a:rPr kumimoji="1" lang="en-US" altLang="zh-CN" dirty="0"/>
              <a:t>Downstream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EE476D-04D1-A04B-8360-BA6BD467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70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9536568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051BFF-A6DF-4349-87C2-F13D7041D6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/>
              <a:t>Is </a:t>
            </a:r>
            <a:r>
              <a:rPr kumimoji="1" lang="en-US" altLang="zh-CN" dirty="0"/>
              <a:t>I</a:t>
            </a:r>
            <a:r>
              <a:rPr kumimoji="1" lang="en" altLang="zh-CN" dirty="0"/>
              <a:t>mage-</a:t>
            </a:r>
            <a:r>
              <a:rPr kumimoji="1" lang="en-US" altLang="zh-CN" dirty="0"/>
              <a:t>L</a:t>
            </a:r>
            <a:r>
              <a:rPr kumimoji="1" lang="en" altLang="zh-CN" dirty="0" err="1"/>
              <a:t>evel</a:t>
            </a:r>
            <a:r>
              <a:rPr kumimoji="1" lang="en" altLang="zh-CN" dirty="0"/>
              <a:t> </a:t>
            </a:r>
            <a:r>
              <a:rPr kumimoji="1" lang="en-US" altLang="zh-CN" dirty="0"/>
              <a:t>C</a:t>
            </a:r>
            <a:r>
              <a:rPr kumimoji="1" lang="en" altLang="zh-CN" dirty="0" err="1"/>
              <a:t>ontrast</a:t>
            </a:r>
            <a:r>
              <a:rPr kumimoji="1" lang="en" altLang="zh-CN" dirty="0"/>
              <a:t> </a:t>
            </a:r>
            <a:r>
              <a:rPr kumimoji="1" lang="en-US" altLang="zh-CN" dirty="0"/>
              <a:t>L</a:t>
            </a:r>
            <a:r>
              <a:rPr kumimoji="1" lang="en" altLang="zh-CN" dirty="0"/>
              <a:t>earning </a:t>
            </a:r>
            <a:r>
              <a:rPr kumimoji="1" lang="en-US" altLang="zh-CN" dirty="0"/>
              <a:t>G</a:t>
            </a:r>
            <a:r>
              <a:rPr kumimoji="1" lang="en" altLang="zh-CN" dirty="0" err="1"/>
              <a:t>ood</a:t>
            </a:r>
            <a:r>
              <a:rPr kumimoji="1" lang="zh-CN" altLang="en-US" dirty="0"/>
              <a:t> </a:t>
            </a:r>
            <a:r>
              <a:rPr kumimoji="1" lang="en-US" altLang="zh-CN" dirty="0"/>
              <a:t>E</a:t>
            </a:r>
            <a:r>
              <a:rPr kumimoji="1" lang="en" altLang="zh-CN" dirty="0" err="1"/>
              <a:t>nough</a:t>
            </a:r>
            <a:r>
              <a:rPr kumimoji="1" lang="en" altLang="zh-CN" dirty="0"/>
              <a:t>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CCF25EF-905D-C145-BEF2-F80150E77B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71</a:t>
            </a:fld>
            <a:endParaRPr lang="zh-CN" altLang="en-US" dirty="0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9A26577B-93B1-F841-93C5-57802B55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70939" y="1600200"/>
            <a:ext cx="5850122" cy="4525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85508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8DAB7F-8CC2-A740-9338-17EA5F319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Pixel-level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2441725-1223-1348-B97B-22D85FBD0D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72</a:t>
            </a:fld>
            <a:endParaRPr lang="zh-CN" altLang="en-US"/>
          </a:p>
        </p:txBody>
      </p:sp>
      <p:pic>
        <p:nvPicPr>
          <p:cNvPr id="8" name="内容占位符 6">
            <a:extLst>
              <a:ext uri="{FF2B5EF4-FFF2-40B4-BE49-F238E27FC236}">
                <a16:creationId xmlns:a16="http://schemas.microsoft.com/office/drawing/2014/main" id="{F07A470C-BDCC-DC47-8254-BADF6C44CDA4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077200"/>
            <a:ext cx="5384800" cy="3571962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0F3B552-5EB2-8541-981E-6084F60AC0D5}"/>
              </a:ext>
            </a:extLst>
          </p:cNvPr>
          <p:cNvSpPr/>
          <p:nvPr/>
        </p:nvSpPr>
        <p:spPr>
          <a:xfrm>
            <a:off x="917836" y="6550223"/>
            <a:ext cx="1015312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Propagate Yourself: Exploring Pixel-Level Consistency for Unsupervised Visual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1" name="内容占位符 10">
            <a:extLst>
              <a:ext uri="{FF2B5EF4-FFF2-40B4-BE49-F238E27FC236}">
                <a16:creationId xmlns:a16="http://schemas.microsoft.com/office/drawing/2014/main" id="{3F07A93B-1051-6E47-9E8A-5B6A18215A1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090545"/>
            <a:ext cx="5384800" cy="3545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70958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22795C-8CC1-6A49-BF10-A0F7156D6C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Patch-level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33AD5D9-8D0B-1E44-A594-BA7ED7BDF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73</a:t>
            </a:fld>
            <a:endParaRPr lang="zh-CN" altLang="en-US" dirty="0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5A98EBE1-6529-214C-95D8-C762FF3A4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691257"/>
            <a:ext cx="10972800" cy="234384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89C7E74C-C60B-F44F-B296-1DB77815AA77}"/>
              </a:ext>
            </a:extLst>
          </p:cNvPr>
          <p:cNvSpPr/>
          <p:nvPr/>
        </p:nvSpPr>
        <p:spPr>
          <a:xfrm>
            <a:off x="3048000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Dense Contrastive Learning for Self-Supervised Visual Pre-Training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10080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446D90-F5D7-D748-AF94-22AE13C94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Augmentations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Different</a:t>
            </a:r>
            <a:r>
              <a:rPr kumimoji="1" lang="zh-CN" altLang="en-US" dirty="0"/>
              <a:t> </a:t>
            </a:r>
            <a:r>
              <a:rPr kumimoji="1" lang="en-US" altLang="zh-CN" dirty="0"/>
              <a:t>Tasks</a:t>
            </a:r>
            <a:endParaRPr kumimoji="1" lang="zh-CN" altLang="en-US" dirty="0"/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9515EF8A-D9D1-C34E-8CC5-753F5FBC5E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866933"/>
            <a:ext cx="10972800" cy="399249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A0838AC-7C2C-CE40-B0A6-4A5DCCF852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74</a:t>
            </a:fld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EA5AF0FF-28BC-EC41-A7F0-9415EFAA6F9B}"/>
              </a:ext>
            </a:extLst>
          </p:cNvPr>
          <p:cNvSpPr/>
          <p:nvPr/>
        </p:nvSpPr>
        <p:spPr>
          <a:xfrm>
            <a:off x="3048000" y="6551939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What Should Not Be Contrastive in Contrastive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ICLR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6913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A997-0A74-8A4E-AAA3-21AA72429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93988"/>
            <a:ext cx="10363200" cy="1470024"/>
          </a:xfrm>
        </p:spPr>
        <p:txBody>
          <a:bodyPr/>
          <a:lstStyle/>
          <a:p>
            <a:r>
              <a:rPr kumimoji="1" lang="en-US" altLang="zh-CN" dirty="0"/>
              <a:t>Beyond</a:t>
            </a:r>
            <a:r>
              <a:rPr kumimoji="1" lang="zh-CN" altLang="en-US" dirty="0"/>
              <a:t> </a:t>
            </a:r>
            <a:r>
              <a:rPr kumimoji="1" lang="en-US" altLang="zh-CN" dirty="0"/>
              <a:t>Image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EE476D-04D1-A04B-8360-BA6BD467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75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6727907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52DB0A-8B3F-D14B-9E89-19AC88DBEA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Multi-modal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580D30B-6342-D14F-9F98-2D0EEFBA90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185577"/>
            <a:ext cx="10972800" cy="3355208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3EF876A-7089-BF45-A50F-FA69851935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76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6546E1E-3778-234A-AA3D-7A67A6973E09}"/>
              </a:ext>
            </a:extLst>
          </p:cNvPr>
          <p:cNvSpPr/>
          <p:nvPr/>
        </p:nvSpPr>
        <p:spPr>
          <a:xfrm>
            <a:off x="3048000" y="6550223"/>
            <a:ext cx="6096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Self-supervised Co-training for Video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1605500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8A99554-7FA5-1749-9AC4-134D6C956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Classification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E83E53A-44B3-BE42-A037-14F44389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77</a:t>
            </a:fld>
            <a:endParaRPr lang="zh-CN" altLang="en-US" dirty="0"/>
          </a:p>
        </p:txBody>
      </p:sp>
      <p:pic>
        <p:nvPicPr>
          <p:cNvPr id="6" name="内容占位符 6">
            <a:extLst>
              <a:ext uri="{FF2B5EF4-FFF2-40B4-BE49-F238E27FC236}">
                <a16:creationId xmlns:a16="http://schemas.microsoft.com/office/drawing/2014/main" id="{66EBDDA1-9E16-4142-8E21-9FBF21663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499" y="1600200"/>
            <a:ext cx="10331002" cy="452596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9346299-9471-3E40-BA24-58E01F95711A}"/>
              </a:ext>
            </a:extLst>
          </p:cNvPr>
          <p:cNvSpPr/>
          <p:nvPr/>
        </p:nvSpPr>
        <p:spPr>
          <a:xfrm>
            <a:off x="1523492" y="6550223"/>
            <a:ext cx="91450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VideoMoCo: Contrastive Video Representation Learning with Temporally Adversarial Examples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8004476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A9586-75EE-8340-A64E-8DC307067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Video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3B86C9-5CA6-AC41-8DF9-DDF506BD2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78</a:t>
            </a:fld>
            <a:endParaRPr lang="zh-CN" altLang="en-US" dirty="0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642A2D73-2F58-2B40-9ABC-EA9F22F783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59984" y="1600200"/>
            <a:ext cx="4272031" cy="45259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537AEA1-99E0-A049-8344-26143190900E}"/>
              </a:ext>
            </a:extLst>
          </p:cNvPr>
          <p:cNvSpPr/>
          <p:nvPr/>
        </p:nvSpPr>
        <p:spPr>
          <a:xfrm>
            <a:off x="725486" y="6550223"/>
            <a:ext cx="107410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Removing the Background by Adding the Background: Towards Background Robust Self-supervised Video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CVPR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870268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B7E172-E312-E540-BA8B-D4D4C4A7DA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Object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Tracking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62E3FE3-FAD1-7A4E-862F-5473465E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79</a:t>
            </a:fld>
            <a:endParaRPr lang="zh-CN" altLang="en-US" dirty="0"/>
          </a:p>
        </p:txBody>
      </p:sp>
      <p:pic>
        <p:nvPicPr>
          <p:cNvPr id="5" name="内容占位符 6">
            <a:extLst>
              <a:ext uri="{FF2B5EF4-FFF2-40B4-BE49-F238E27FC236}">
                <a16:creationId xmlns:a16="http://schemas.microsoft.com/office/drawing/2014/main" id="{5A066788-3F8A-BA41-BDB9-605DAF164A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85367" y="1600200"/>
            <a:ext cx="7021265" cy="4525963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3A4121E5-1556-4841-8C98-969D5D01F6E5}"/>
              </a:ext>
            </a:extLst>
          </p:cNvPr>
          <p:cNvSpPr/>
          <p:nvPr/>
        </p:nvSpPr>
        <p:spPr>
          <a:xfrm>
            <a:off x="1937536" y="6548962"/>
            <a:ext cx="831692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Rethinking Self-supervised Correspondence Learning: A Video Frame-level Similarity Perspective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61626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E851C7-99BA-2E4C-AD46-0F5020F005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CN" dirty="0"/>
              <a:t>How </a:t>
            </a:r>
            <a:r>
              <a:rPr lang="en-US" altLang="zh-CN" dirty="0"/>
              <a:t>D</a:t>
            </a:r>
            <a:r>
              <a:rPr lang="en" altLang="zh-CN" dirty="0"/>
              <a:t>o </a:t>
            </a:r>
            <a:r>
              <a:rPr lang="en-US" altLang="zh-CN" dirty="0"/>
              <a:t>C</a:t>
            </a:r>
            <a:r>
              <a:rPr lang="en" altLang="zh-CN" dirty="0" err="1"/>
              <a:t>ontrastive</a:t>
            </a:r>
            <a:r>
              <a:rPr lang="en" altLang="zh-CN" dirty="0"/>
              <a:t> </a:t>
            </a:r>
            <a:r>
              <a:rPr lang="en-US" altLang="zh-CN" dirty="0"/>
              <a:t>M</a:t>
            </a:r>
            <a:r>
              <a:rPr lang="en" altLang="zh-CN" dirty="0" err="1"/>
              <a:t>ethods</a:t>
            </a:r>
            <a:r>
              <a:rPr lang="en" altLang="zh-CN" dirty="0"/>
              <a:t> </a:t>
            </a:r>
            <a:r>
              <a:rPr lang="en-US" altLang="zh-CN" dirty="0"/>
              <a:t>W</a:t>
            </a:r>
            <a:r>
              <a:rPr lang="en" altLang="zh-CN" dirty="0" err="1"/>
              <a:t>ork</a:t>
            </a:r>
            <a:r>
              <a:rPr lang="en" altLang="zh-CN" dirty="0"/>
              <a:t>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6DC78FB-2A6C-3942-8FB6-1C46209F96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8</a:t>
            </a:fld>
            <a:endParaRPr lang="zh-CN" altLang="en-US" dirty="0"/>
          </a:p>
        </p:txBody>
      </p:sp>
      <p:pic>
        <p:nvPicPr>
          <p:cNvPr id="8" name="内容占位符 7">
            <a:extLst>
              <a:ext uri="{FF2B5EF4-FFF2-40B4-BE49-F238E27FC236}">
                <a16:creationId xmlns:a16="http://schemas.microsoft.com/office/drawing/2014/main" id="{7469085F-282C-1942-94BF-31C3AA7CBF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1514713"/>
            <a:ext cx="10972800" cy="2664177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B04960F-AED6-FC4C-B551-2AFCB7162083}"/>
              </a:ext>
            </a:extLst>
          </p:cNvPr>
          <p:cNvSpPr/>
          <p:nvPr/>
        </p:nvSpPr>
        <p:spPr>
          <a:xfrm>
            <a:off x="3777897" y="6546174"/>
            <a:ext cx="463620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Contrastive Self-Supervised Learning | Ankesh Anan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d’s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Blog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1E997FC-158C-674B-A92D-57B5972D0E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3989" y="4437112"/>
            <a:ext cx="8864021" cy="1378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直线连接符 17">
            <a:extLst>
              <a:ext uri="{FF2B5EF4-FFF2-40B4-BE49-F238E27FC236}">
                <a16:creationId xmlns:a16="http://schemas.microsoft.com/office/drawing/2014/main" id="{331B755D-1390-954D-8435-7B4EB1958BA5}"/>
              </a:ext>
            </a:extLst>
          </p:cNvPr>
          <p:cNvCxnSpPr/>
          <p:nvPr/>
        </p:nvCxnSpPr>
        <p:spPr>
          <a:xfrm>
            <a:off x="1919536" y="5815190"/>
            <a:ext cx="8496944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724B936C-EE2D-404F-A9CC-7FCB0BA92490}"/>
              </a:ext>
            </a:extLst>
          </p:cNvPr>
          <p:cNvSpPr txBox="1"/>
          <p:nvPr/>
        </p:nvSpPr>
        <p:spPr>
          <a:xfrm>
            <a:off x="4745609" y="5967829"/>
            <a:ext cx="28447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b="1" dirty="0" err="1">
                <a:solidFill>
                  <a:srgbClr val="FF0000"/>
                </a:solidFill>
              </a:rPr>
              <a:t>InfoNCE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(Contrastive)</a:t>
            </a:r>
            <a:r>
              <a:rPr kumimoji="1" lang="zh-CN" altLang="en-US" b="1" dirty="0">
                <a:solidFill>
                  <a:srgbClr val="FF0000"/>
                </a:solidFill>
              </a:rPr>
              <a:t> </a:t>
            </a:r>
            <a:r>
              <a:rPr kumimoji="1" lang="en-US" altLang="zh-CN" b="1" dirty="0">
                <a:solidFill>
                  <a:srgbClr val="FF0000"/>
                </a:solidFill>
              </a:rPr>
              <a:t>Loss</a:t>
            </a:r>
            <a:endParaRPr kumimoji="1" lang="zh-CN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754393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A997-0A74-8A4E-AAA3-21AA72429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93988"/>
            <a:ext cx="10363200" cy="1470024"/>
          </a:xfrm>
        </p:spPr>
        <p:txBody>
          <a:bodyPr/>
          <a:lstStyle/>
          <a:p>
            <a:r>
              <a:rPr kumimoji="1" lang="en-US" altLang="zh-CN" dirty="0"/>
              <a:t>What’s</a:t>
            </a:r>
            <a:r>
              <a:rPr kumimoji="1" lang="zh-CN" altLang="en-US" dirty="0"/>
              <a:t> </a:t>
            </a:r>
            <a:r>
              <a:rPr kumimoji="1" lang="en-US" altLang="zh-CN" dirty="0"/>
              <a:t>New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Learning?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EE476D-04D1-A04B-8360-BA6BD467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80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82470738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14EE0-0849-4E43-962C-8630F0CC3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ReSSL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54E551A-52D9-4F40-8B53-789CD49E49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distribution-based(relation-based)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paradigm,</a:t>
            </a:r>
            <a:r>
              <a:rPr kumimoji="1" lang="zh-CN" altLang="en-US" dirty="0"/>
              <a:t> </a:t>
            </a:r>
            <a:r>
              <a:rPr lang="en" altLang="zh-CN" dirty="0"/>
              <a:t>similar to </a:t>
            </a:r>
            <a:r>
              <a:rPr lang="en" altLang="zh-CN" dirty="0" err="1"/>
              <a:t>SwAV</a:t>
            </a:r>
            <a:endParaRPr lang="en" altLang="zh-CN" dirty="0"/>
          </a:p>
          <a:p>
            <a:endParaRPr kumimoji="1" lang="en" altLang="zh-CN" dirty="0"/>
          </a:p>
          <a:p>
            <a:r>
              <a:rPr kumimoji="1" lang="en" altLang="zh-CN" dirty="0" err="1"/>
              <a:t>SwAV</a:t>
            </a:r>
            <a:r>
              <a:rPr kumimoji="1" lang="en" altLang="zh-CN" dirty="0"/>
              <a:t> uses multiple prototypes to calculate the </a:t>
            </a:r>
            <a:r>
              <a:rPr kumimoji="1" lang="en-US" altLang="zh-CN" dirty="0"/>
              <a:t>similarity</a:t>
            </a:r>
            <a:r>
              <a:rPr kumimoji="1" lang="zh-CN" altLang="en-US" dirty="0"/>
              <a:t> </a:t>
            </a:r>
            <a:r>
              <a:rPr kumimoji="1" lang="en" altLang="zh-CN" dirty="0"/>
              <a:t>distribution, </a:t>
            </a:r>
            <a:r>
              <a:rPr kumimoji="1" lang="en-US" altLang="zh-CN" dirty="0"/>
              <a:t>while</a:t>
            </a:r>
            <a:r>
              <a:rPr kumimoji="1" lang="zh-CN" altLang="en-US" dirty="0"/>
              <a:t> </a:t>
            </a:r>
            <a:r>
              <a:rPr kumimoji="1" lang="en" altLang="zh-CN" dirty="0" err="1"/>
              <a:t>ReSSL</a:t>
            </a:r>
            <a:r>
              <a:rPr kumimoji="1" lang="en" altLang="zh-CN" dirty="0"/>
              <a:t> uses other samples of the current batch to calculate 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similarity</a:t>
            </a:r>
            <a:r>
              <a:rPr kumimoji="1" lang="en" altLang="zh-CN" dirty="0"/>
              <a:t> distribution</a:t>
            </a:r>
          </a:p>
          <a:p>
            <a:endParaRPr kumimoji="1" lang="en" altLang="zh-CN" dirty="0"/>
          </a:p>
          <a:p>
            <a:r>
              <a:rPr kumimoji="1" lang="en" altLang="zh-CN" dirty="0"/>
              <a:t>Introduce the consistency regularization </a:t>
            </a:r>
            <a:r>
              <a:rPr kumimoji="1" lang="en-US" altLang="zh-CN" dirty="0"/>
              <a:t>paradigm</a:t>
            </a:r>
            <a:r>
              <a:rPr kumimoji="1" lang="en" altLang="zh-CN" dirty="0"/>
              <a:t> in semi-supervised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en" altLang="zh-CN" dirty="0"/>
              <a:t> to self-supervised learning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22C8168-D0DC-CC4F-AFD7-7275CEB68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81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C4FF4BF2-15A1-644D-A041-23CABF155E58}"/>
              </a:ext>
            </a:extLst>
          </p:cNvPr>
          <p:cNvSpPr/>
          <p:nvPr/>
        </p:nvSpPr>
        <p:spPr>
          <a:xfrm>
            <a:off x="1660612" y="6550223"/>
            <a:ext cx="8870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ReSSL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Relational Self-Supervised Learning with Weak Augmentation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144290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9E2CB-E43A-5046-A235-25E564E2A2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CN" dirty="0" err="1"/>
              <a:t>ReSSL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D1CDDF61-07CA-6744-9EF0-65357C86B6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91099" y="1600200"/>
            <a:ext cx="10609802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B259A2-777A-5E4A-9C95-A1AE07138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82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AF0741D-16C6-9E48-9A4A-D07A8275AFC3}"/>
              </a:ext>
            </a:extLst>
          </p:cNvPr>
          <p:cNvSpPr/>
          <p:nvPr/>
        </p:nvSpPr>
        <p:spPr>
          <a:xfrm>
            <a:off x="1660612" y="6550223"/>
            <a:ext cx="8870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ReSSL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Relational Self-Supervised Learning with Weak Augmentation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0675417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9BF0B9-7D3D-0B46-ABAD-170A7E3699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A9C32860-0D56-3741-9D3F-862FA6A44D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09600" y="2535827"/>
            <a:ext cx="10972800" cy="265470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65E3080-1630-0947-ADCC-C6B735ADD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83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B134A43-D95C-624B-AAE1-B6AF00765D7A}"/>
              </a:ext>
            </a:extLst>
          </p:cNvPr>
          <p:cNvSpPr/>
          <p:nvPr/>
        </p:nvSpPr>
        <p:spPr>
          <a:xfrm>
            <a:off x="1660612" y="6550223"/>
            <a:ext cx="8870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ReSSL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Relational Self-Supervised Learning with Weak Augmentation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849909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AEA1AA-90E3-CF49-B431-4E938FB7E1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Consistency Regularization is Very Important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00033A-2CBC-8842-AD60-350D2AA69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84</a:t>
            </a:fld>
            <a:endParaRPr lang="zh-CN" altLang="en-US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52789854-18AA-ED43-89C6-937FE8D23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776" y="1484784"/>
            <a:ext cx="10128448" cy="3090417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D7F3AB8A-4F56-704A-B1FF-AACA64FF29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5460" y="4687996"/>
            <a:ext cx="9721080" cy="174771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94C74E17-EFA5-204D-97DC-7ED7E0D8B9CF}"/>
              </a:ext>
            </a:extLst>
          </p:cNvPr>
          <p:cNvSpPr/>
          <p:nvPr/>
        </p:nvSpPr>
        <p:spPr>
          <a:xfrm>
            <a:off x="1660612" y="6550223"/>
            <a:ext cx="887077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ReSSL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: Relational Self-Supervised Learning with Weak Augmentation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NeurIPS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325146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37C967-AA7E-6941-8D8F-AB871F5C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Decoupled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C5F110-7404-604D-8E47-D213D241E8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err="1"/>
              <a:t>InfoNCE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based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 learning can be seen as a coupling of two tasks, i.e.,</a:t>
            </a:r>
            <a:r>
              <a:rPr kumimoji="1" lang="zh-CN" altLang="en-US" dirty="0"/>
              <a:t> </a:t>
            </a:r>
            <a:r>
              <a:rPr kumimoji="1" lang="en" altLang="zh-CN" dirty="0"/>
              <a:t>pull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positive</a:t>
            </a:r>
            <a:r>
              <a:rPr kumimoji="1" lang="en" altLang="zh-CN" dirty="0"/>
              <a:t> closer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push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apart.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negative-positive-coupling (NPC) effect, leading to unsuitable learning efﬁciency with respect to the batch size.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decoupling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NPC</a:t>
            </a:r>
            <a:r>
              <a:rPr kumimoji="1" lang="zh-CN" altLang="en-US" dirty="0"/>
              <a:t> </a:t>
            </a:r>
            <a:r>
              <a:rPr kumimoji="1" lang="en-US" altLang="zh-CN" dirty="0"/>
              <a:t>effect,</a:t>
            </a:r>
            <a:r>
              <a:rPr kumimoji="1" lang="zh-CN" altLang="en-US" dirty="0"/>
              <a:t> </a:t>
            </a:r>
            <a:r>
              <a:rPr kumimoji="1" lang="en-US" altLang="zh-CN" dirty="0"/>
              <a:t>we</a:t>
            </a:r>
            <a:r>
              <a:rPr kumimoji="1" lang="zh-CN" altLang="en-US" dirty="0"/>
              <a:t> </a:t>
            </a:r>
            <a:r>
              <a:rPr kumimoji="1" lang="en-US" altLang="zh-CN" dirty="0"/>
              <a:t>can</a:t>
            </a:r>
            <a:r>
              <a:rPr kumimoji="1" lang="zh-CN" altLang="en-US" dirty="0"/>
              <a:t> </a:t>
            </a:r>
            <a:r>
              <a:rPr kumimoji="1" lang="en" altLang="zh-CN" dirty="0"/>
              <a:t>signiﬁcantly improving SSL efﬁciency.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C47860C-0536-824E-82D1-1F9EFF218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85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84ADD36D-75BD-FF45-B49D-AEB6C0FFD03C}"/>
              </a:ext>
            </a:extLst>
          </p:cNvPr>
          <p:cNvSpPr/>
          <p:nvPr/>
        </p:nvSpPr>
        <p:spPr>
          <a:xfrm>
            <a:off x="4379828" y="6550223"/>
            <a:ext cx="3432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Decoupled Contrastive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1361086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24EFC1-3FBF-3B44-A614-C1AC331500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N</a:t>
            </a:r>
            <a:r>
              <a:rPr kumimoji="1" lang="en" altLang="zh-CN" dirty="0" err="1"/>
              <a:t>egative</a:t>
            </a:r>
            <a:r>
              <a:rPr kumimoji="1" lang="en" altLang="zh-CN" dirty="0"/>
              <a:t>-</a:t>
            </a:r>
            <a:r>
              <a:rPr kumimoji="1" lang="en-US" altLang="zh-CN" dirty="0"/>
              <a:t>P</a:t>
            </a:r>
            <a:r>
              <a:rPr kumimoji="1" lang="en" altLang="zh-CN" dirty="0" err="1"/>
              <a:t>ositive</a:t>
            </a:r>
            <a:r>
              <a:rPr kumimoji="1" lang="en" altLang="zh-CN" dirty="0"/>
              <a:t>-</a:t>
            </a:r>
            <a:r>
              <a:rPr kumimoji="1" lang="en-US" altLang="zh-CN" dirty="0"/>
              <a:t>C</a:t>
            </a:r>
            <a:r>
              <a:rPr kumimoji="1" lang="en" altLang="zh-CN" dirty="0" err="1"/>
              <a:t>oupling</a:t>
            </a:r>
            <a:r>
              <a:rPr kumimoji="1" lang="en" altLang="zh-CN" dirty="0"/>
              <a:t> </a:t>
            </a:r>
            <a:r>
              <a:rPr kumimoji="1" lang="en-US" altLang="zh-CN" dirty="0"/>
              <a:t>E</a:t>
            </a:r>
            <a:r>
              <a:rPr kumimoji="1" lang="en" altLang="zh-CN" dirty="0" err="1"/>
              <a:t>ffect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CFE63E8-92EF-8D46-ADF7-B0C8F73A54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14688" y="1600200"/>
            <a:ext cx="8762624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10A38B5-91BB-3A4A-9D16-4073C8FB6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86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DEB8B1A0-0C60-834B-B91A-860B4565FC74}"/>
              </a:ext>
            </a:extLst>
          </p:cNvPr>
          <p:cNvSpPr/>
          <p:nvPr/>
        </p:nvSpPr>
        <p:spPr>
          <a:xfrm>
            <a:off x="4379828" y="6550223"/>
            <a:ext cx="3432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Decoupled Contrastive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616805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C34196-D162-7646-BA39-381869C9DD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Decoupled</a:t>
            </a:r>
            <a:r>
              <a:rPr kumimoji="1" lang="zh-CN" altLang="en-US" dirty="0"/>
              <a:t> </a:t>
            </a:r>
            <a:r>
              <a:rPr kumimoji="1" lang="en-US" altLang="zh-CN" dirty="0"/>
              <a:t>Contrastive Learning Loss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4BC9EE6-606B-B64C-9545-CAD74842F1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87</a:t>
            </a:fld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B392306A-64F9-904B-B80F-80EA34C4CD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1387919"/>
            <a:ext cx="10972800" cy="4525962"/>
          </a:xfrm>
        </p:spPr>
        <p:txBody>
          <a:bodyPr/>
          <a:lstStyle/>
          <a:p>
            <a:r>
              <a:rPr lang="en-US" altLang="zh-CN" dirty="0" err="1"/>
              <a:t>InfoNCE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Decoupled</a:t>
            </a:r>
            <a:r>
              <a:rPr lang="zh-CN" altLang="en-US" dirty="0"/>
              <a:t> </a:t>
            </a:r>
            <a:r>
              <a:rPr lang="en-US" altLang="zh-CN" dirty="0"/>
              <a:t>Contrastive</a:t>
            </a:r>
            <a:r>
              <a:rPr lang="zh-CN" altLang="en-US" dirty="0"/>
              <a:t> </a:t>
            </a:r>
            <a:r>
              <a:rPr lang="en-US" altLang="zh-CN" dirty="0"/>
              <a:t>Learning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</a:p>
          <a:p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endParaRPr lang="en-US" altLang="zh-CN" dirty="0"/>
          </a:p>
          <a:p>
            <a:r>
              <a:rPr lang="en-US" altLang="zh-CN" dirty="0"/>
              <a:t>Weighted</a:t>
            </a:r>
            <a:r>
              <a:rPr lang="zh-CN" altLang="en-US" dirty="0"/>
              <a:t> </a:t>
            </a:r>
            <a:r>
              <a:rPr lang="en-US" altLang="zh-CN" dirty="0"/>
              <a:t>DCL</a:t>
            </a:r>
            <a:r>
              <a:rPr lang="zh-CN" altLang="en-US" dirty="0"/>
              <a:t> </a:t>
            </a:r>
            <a:r>
              <a:rPr lang="en-US" altLang="zh-CN" dirty="0"/>
              <a:t>Loss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005A2D5-25F1-5F40-8153-C166775629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3761" y="1940975"/>
            <a:ext cx="7564474" cy="938599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04E82A58-8394-F245-A15F-DBB4EF0AA5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3922" y="3515916"/>
            <a:ext cx="7464152" cy="179139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C7E00A7-D945-A545-83A4-8A1DF4CB01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39886" y="5751101"/>
            <a:ext cx="8112224" cy="821106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D2D2194C-8394-6A41-9CBF-B3E7D30D3541}"/>
              </a:ext>
            </a:extLst>
          </p:cNvPr>
          <p:cNvSpPr/>
          <p:nvPr/>
        </p:nvSpPr>
        <p:spPr>
          <a:xfrm>
            <a:off x="4379828" y="6550223"/>
            <a:ext cx="3432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Decoupled Contrastive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cxnSp>
        <p:nvCxnSpPr>
          <p:cNvPr id="5" name="直线连接符 4">
            <a:extLst>
              <a:ext uri="{FF2B5EF4-FFF2-40B4-BE49-F238E27FC236}">
                <a16:creationId xmlns:a16="http://schemas.microsoft.com/office/drawing/2014/main" id="{310EA69D-2DB2-654B-A2D0-F14B014F6938}"/>
              </a:ext>
            </a:extLst>
          </p:cNvPr>
          <p:cNvCxnSpPr>
            <a:cxnSpLocks/>
          </p:cNvCxnSpPr>
          <p:nvPr/>
        </p:nvCxnSpPr>
        <p:spPr>
          <a:xfrm>
            <a:off x="3863752" y="4437112"/>
            <a:ext cx="1872208" cy="0"/>
          </a:xfrm>
          <a:prstGeom prst="line">
            <a:avLst/>
          </a:prstGeom>
          <a:ln w="38100"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4962925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C0E581-07D4-3D47-966F-5B34CB3A75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32B0910F-29B4-0142-85D6-4E3D3C98850B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641650"/>
            <a:ext cx="5384800" cy="4443063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60E2FE5D-000F-7046-B333-06C3DAAD088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630360"/>
            <a:ext cx="5384800" cy="4465642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0CB122F-B9DD-C244-8B05-9CEE54FD90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88</a:t>
            </a:fld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48298BB6-56A9-9247-94FE-155E8E0F3DD7}"/>
              </a:ext>
            </a:extLst>
          </p:cNvPr>
          <p:cNvSpPr/>
          <p:nvPr/>
        </p:nvSpPr>
        <p:spPr>
          <a:xfrm>
            <a:off x="4379828" y="6550223"/>
            <a:ext cx="3432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Decoupled Contrastive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775230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F5B96-7340-B44E-9D3E-0979ADC1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C0671DC1-927D-6C4E-B3C1-E8FD14AC86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40338" y="1600200"/>
            <a:ext cx="7711324" cy="4525963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8F046A-7195-B743-AD05-BB24BB0F45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89</a:t>
            </a:fld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4DD385C-9444-594A-9333-6BF1C94F3E11}"/>
              </a:ext>
            </a:extLst>
          </p:cNvPr>
          <p:cNvSpPr/>
          <p:nvPr/>
        </p:nvSpPr>
        <p:spPr>
          <a:xfrm>
            <a:off x="4379828" y="6550223"/>
            <a:ext cx="34323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Decoupled Contrastive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1655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FA5EDB-61C7-3A43-B0FD-27BBCC8713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Why use </a:t>
            </a:r>
            <a:r>
              <a:rPr kumimoji="1" lang="en-US" altLang="zh-CN" dirty="0" err="1"/>
              <a:t>InfoNCE</a:t>
            </a:r>
            <a:r>
              <a:rPr kumimoji="1" lang="en-US" altLang="zh-CN" dirty="0"/>
              <a:t> 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?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8FEC91-E4AD-5A42-9FF1-C608CC885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objective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lang="en" altLang="zh-CN" dirty="0"/>
              <a:t>self-supervised representation learning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" altLang="zh-CN" dirty="0"/>
              <a:t>maximizing an estimate of the mutual information (MI) between different views of the data</a:t>
            </a:r>
          </a:p>
          <a:p>
            <a:endParaRPr kumimoji="1" lang="en" altLang="zh-CN" dirty="0"/>
          </a:p>
          <a:p>
            <a:endParaRPr kumimoji="1" lang="en" altLang="zh-CN" dirty="0"/>
          </a:p>
          <a:p>
            <a:r>
              <a:rPr kumimoji="1" lang="en-US" altLang="zh-CN" dirty="0" err="1"/>
              <a:t>InfoNCE</a:t>
            </a:r>
            <a:r>
              <a:rPr kumimoji="1" lang="zh-CN" altLang="en-US" dirty="0"/>
              <a:t> </a:t>
            </a:r>
            <a:r>
              <a:rPr kumimoji="1" lang="en-US" altLang="zh-CN" dirty="0"/>
              <a:t>Loss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lower</a:t>
            </a:r>
            <a:r>
              <a:rPr kumimoji="1" lang="zh-CN" altLang="en-US" dirty="0"/>
              <a:t> </a:t>
            </a:r>
            <a:r>
              <a:rPr kumimoji="1" lang="en-US" altLang="zh-CN" dirty="0"/>
              <a:t>bound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mutual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information</a:t>
            </a:r>
          </a:p>
          <a:p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86800A-CD0C-3A4A-AFAB-D979BCE38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9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8A28CF0-24E6-614C-8AD4-3BEB2F463CF9}"/>
              </a:ext>
            </a:extLst>
          </p:cNvPr>
          <p:cNvSpPr/>
          <p:nvPr/>
        </p:nvSpPr>
        <p:spPr>
          <a:xfrm>
            <a:off x="2735796" y="6550223"/>
            <a:ext cx="672040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Mutual Information Maximization for Representation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ICLR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2020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B413430-AB32-5445-8766-178E0DD853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35660" y="4797152"/>
            <a:ext cx="6120680" cy="78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036673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C4C42-944B-D448-A13D-F44D2BED6B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altLang="zh-CN" dirty="0"/>
              <a:t>Multiple </a:t>
            </a:r>
            <a:r>
              <a:rPr kumimoji="1" lang="en-US" altLang="zh-CN" dirty="0"/>
              <a:t>Collapses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SSL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A36DEB9E-E549-9942-BB41-69CA56DEC95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70098" y="1600200"/>
            <a:ext cx="4063804" cy="4525963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F3243D7-ACAF-F044-992A-74FA0178393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822930" y="1600200"/>
            <a:ext cx="4134139" cy="452596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C30FDBD-B6E5-124B-9885-887BD3F43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90</a:t>
            </a:fld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47AAE6D-D8A5-EC48-B7CF-A4E35A66CA16}"/>
              </a:ext>
            </a:extLst>
          </p:cNvPr>
          <p:cNvSpPr/>
          <p:nvPr/>
        </p:nvSpPr>
        <p:spPr>
          <a:xfrm>
            <a:off x="3612788" y="6550223"/>
            <a:ext cx="496642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Feature Decorrelation in Self-Supervised Learning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0232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A997-0A74-8A4E-AAA3-21AA72429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93988"/>
            <a:ext cx="10363200" cy="1470024"/>
          </a:xfrm>
        </p:spPr>
        <p:txBody>
          <a:bodyPr/>
          <a:lstStyle/>
          <a:p>
            <a:r>
              <a:rPr kumimoji="1" lang="en-US" altLang="zh-CN" dirty="0"/>
              <a:t>SSL</a:t>
            </a:r>
            <a:r>
              <a:rPr kumimoji="1" lang="zh-CN" altLang="en-US" dirty="0"/>
              <a:t> </a:t>
            </a:r>
            <a:r>
              <a:rPr kumimoji="1" lang="en-US" altLang="zh-CN" dirty="0"/>
              <a:t>for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Transformers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EE476D-04D1-A04B-8360-BA6BD467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91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09225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CCCFF-10E3-B543-97A6-2CE337E587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MoCo</a:t>
            </a:r>
            <a:r>
              <a:rPr kumimoji="1" lang="zh-CN" altLang="en-US" dirty="0"/>
              <a:t> </a:t>
            </a:r>
            <a:r>
              <a:rPr kumimoji="1" lang="en-US" altLang="zh-CN" dirty="0"/>
              <a:t>v3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B20A7B-2D8E-F64B-A699-6F247D6F32B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/>
              <a:t>Study</a:t>
            </a:r>
            <a:r>
              <a:rPr kumimoji="1" lang="zh-CN" altLang="en-US" dirty="0"/>
              <a:t> </a:t>
            </a:r>
            <a:r>
              <a:rPr kumimoji="1" lang="en-US" altLang="zh-CN" dirty="0"/>
              <a:t>the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visual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transformers</a:t>
            </a:r>
            <a:r>
              <a:rPr kumimoji="1" lang="zh-CN" altLang="en-US" dirty="0"/>
              <a:t> </a:t>
            </a:r>
            <a:r>
              <a:rPr kumimoji="1" lang="en-US" altLang="zh-CN" dirty="0"/>
              <a:t>(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).</a:t>
            </a:r>
          </a:p>
          <a:p>
            <a:pPr marL="0" indent="0">
              <a:buNone/>
            </a:pPr>
            <a:endParaRPr kumimoji="1" lang="en-US" altLang="zh-CN" dirty="0"/>
          </a:p>
          <a:p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" altLang="zh-CN" dirty="0"/>
              <a:t>instability </a:t>
            </a:r>
            <a:r>
              <a:rPr kumimoji="1" lang="en-US" altLang="zh-CN" dirty="0"/>
              <a:t>that</a:t>
            </a:r>
            <a:r>
              <a:rPr kumimoji="1" lang="zh-CN" altLang="en-US" dirty="0"/>
              <a:t> </a:t>
            </a:r>
            <a:r>
              <a:rPr kumimoji="1" lang="en-US" altLang="zh-CN" dirty="0"/>
              <a:t>caused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(first</a:t>
            </a:r>
            <a:r>
              <a:rPr kumimoji="1" lang="zh-CN" altLang="en-US" dirty="0"/>
              <a:t> </a:t>
            </a:r>
            <a:r>
              <a:rPr kumimoji="1" lang="en-US" altLang="zh-CN" dirty="0"/>
              <a:t>layer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ViT</a:t>
            </a:r>
            <a:r>
              <a:rPr kumimoji="1" lang="en-US" altLang="zh-CN" dirty="0"/>
              <a:t>)</a:t>
            </a:r>
            <a:r>
              <a:rPr kumimoji="1" lang="zh-CN" altLang="en-US" dirty="0"/>
              <a:t> </a:t>
            </a:r>
            <a:r>
              <a:rPr kumimoji="1" lang="en" altLang="zh-CN" dirty="0"/>
              <a:t>is a major issue that degrades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</a:t>
            </a:r>
            <a:r>
              <a:rPr kumimoji="1" lang="en" altLang="zh-CN" dirty="0"/>
              <a:t>, and it can be hidden by apparently good results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A</a:t>
            </a:r>
            <a:r>
              <a:rPr kumimoji="1" lang="zh-CN" altLang="en-US" dirty="0"/>
              <a:t> </a:t>
            </a:r>
            <a:r>
              <a:rPr kumimoji="1" lang="en-US" altLang="zh-CN" dirty="0"/>
              <a:t>fixed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is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proposed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-US" altLang="zh-CN" dirty="0"/>
              <a:t>make</a:t>
            </a:r>
            <a:r>
              <a:rPr kumimoji="1" lang="zh-CN" altLang="en-US" dirty="0"/>
              <a:t> </a:t>
            </a:r>
            <a:r>
              <a:rPr kumimoji="1" lang="en-US" altLang="zh-CN" dirty="0"/>
              <a:t>training</a:t>
            </a:r>
            <a:r>
              <a:rPr kumimoji="1" lang="zh-CN" altLang="en-US" dirty="0"/>
              <a:t> </a:t>
            </a:r>
            <a:r>
              <a:rPr kumimoji="1" lang="en-US" altLang="zh-CN" dirty="0"/>
              <a:t>more</a:t>
            </a:r>
            <a:r>
              <a:rPr kumimoji="1" lang="zh-CN" altLang="en-US" dirty="0"/>
              <a:t> </a:t>
            </a:r>
            <a:r>
              <a:rPr kumimoji="1" lang="en-US" altLang="zh-CN" dirty="0"/>
              <a:t>stable</a:t>
            </a:r>
            <a:r>
              <a:rPr kumimoji="1" lang="zh-CN" altLang="en-US" dirty="0"/>
              <a:t> </a:t>
            </a:r>
            <a:r>
              <a:rPr kumimoji="1" lang="en-US" altLang="zh-CN" dirty="0"/>
              <a:t>and</a:t>
            </a:r>
            <a:r>
              <a:rPr kumimoji="1" lang="zh-CN" altLang="en-US" dirty="0"/>
              <a:t> </a:t>
            </a:r>
            <a:r>
              <a:rPr kumimoji="1" lang="en-US" altLang="zh-CN" dirty="0"/>
              <a:t>achieve</a:t>
            </a:r>
            <a:r>
              <a:rPr kumimoji="1" lang="zh-CN" altLang="en-US" dirty="0"/>
              <a:t> </a:t>
            </a:r>
            <a:r>
              <a:rPr kumimoji="1" lang="en-US" altLang="zh-CN" dirty="0"/>
              <a:t>higher</a:t>
            </a:r>
            <a:r>
              <a:rPr kumimoji="1" lang="zh-CN" altLang="en-US" dirty="0"/>
              <a:t> </a:t>
            </a:r>
            <a:r>
              <a:rPr kumimoji="1" lang="en-US" altLang="zh-CN" dirty="0"/>
              <a:t>accuracy.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7792193-4D5B-244D-8044-E7AB27752E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92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F666A76-A838-3F43-B85F-4E3C824F6A56}"/>
              </a:ext>
            </a:extLst>
          </p:cNvPr>
          <p:cNvSpPr/>
          <p:nvPr/>
        </p:nvSpPr>
        <p:spPr>
          <a:xfrm>
            <a:off x="1487488" y="6550223"/>
            <a:ext cx="9217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Empirical Study of Training Self-Supervised Vision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416154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AEA805-281B-7645-871B-13E65E29A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The Instability of Training</a:t>
            </a:r>
            <a:endParaRPr kumimoji="1"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4E0AF20-0974-7D47-A33E-CF67E4D693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93</a:t>
            </a:fld>
            <a:endParaRPr lang="zh-CN" altLang="en-US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1CE006CB-B973-5641-85FC-6CBF529E9A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2475494"/>
            <a:ext cx="5384800" cy="2775375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D760E9F6-EBEA-2240-B469-82EC2522FAF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637553"/>
            <a:ext cx="5384800" cy="245125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FB676BF-4208-CA4C-BE21-3A2EAAC2842A}"/>
              </a:ext>
            </a:extLst>
          </p:cNvPr>
          <p:cNvSpPr/>
          <p:nvPr/>
        </p:nvSpPr>
        <p:spPr>
          <a:xfrm>
            <a:off x="1487488" y="6550223"/>
            <a:ext cx="9217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Empirical Study of Training Self-Supervised Vision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974354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B928BA-94D8-714E-8936-FD427285AB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/>
              <a:t>Fixed</a:t>
            </a:r>
            <a:r>
              <a:rPr kumimoji="1" lang="zh-CN" altLang="en-US" dirty="0"/>
              <a:t> </a:t>
            </a:r>
            <a:r>
              <a:rPr kumimoji="1" lang="en-US" altLang="zh-CN" dirty="0"/>
              <a:t>Random</a:t>
            </a:r>
            <a:r>
              <a:rPr kumimoji="1" lang="zh-CN" altLang="en-US" dirty="0"/>
              <a:t> </a:t>
            </a:r>
            <a:r>
              <a:rPr kumimoji="1" lang="en-US" altLang="zh-CN" dirty="0"/>
              <a:t>Patch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Projection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</a:t>
            </a:r>
            <a:r>
              <a:rPr kumimoji="1" lang="zh-CN" altLang="en-US" dirty="0"/>
              <a:t> </a:t>
            </a:r>
            <a:r>
              <a:rPr kumimoji="1" lang="en-US" altLang="zh-CN" dirty="0"/>
              <a:t>to</a:t>
            </a:r>
            <a:r>
              <a:rPr kumimoji="1" lang="zh-CN" altLang="en-US" dirty="0"/>
              <a:t> </a:t>
            </a:r>
            <a:r>
              <a:rPr kumimoji="1" lang="en" altLang="zh-CN" dirty="0"/>
              <a:t>Higher Accuracy and </a:t>
            </a:r>
            <a:r>
              <a:rPr kumimoji="1" lang="en-US" altLang="zh-CN" dirty="0"/>
              <a:t>M</a:t>
            </a:r>
            <a:r>
              <a:rPr kumimoji="1" lang="en" altLang="zh-CN" dirty="0"/>
              <a:t>ore </a:t>
            </a:r>
            <a:r>
              <a:rPr kumimoji="1" lang="en-US" altLang="zh-CN" dirty="0"/>
              <a:t>S</a:t>
            </a:r>
            <a:r>
              <a:rPr kumimoji="1" lang="en" altLang="zh-CN" dirty="0"/>
              <a:t>table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9F095BFA-9B31-C441-B282-F04DC86BF26C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30143" y="1600200"/>
            <a:ext cx="5343713" cy="4525963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D67093C-69CC-E146-AEA1-26561448304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9234" y="1600200"/>
            <a:ext cx="5381532" cy="4525963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E67D032-BAA3-CB4D-9F52-6115C04BE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94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19D5FAD-2637-4F47-8C3E-A889497DA3BB}"/>
              </a:ext>
            </a:extLst>
          </p:cNvPr>
          <p:cNvSpPr/>
          <p:nvPr/>
        </p:nvSpPr>
        <p:spPr>
          <a:xfrm>
            <a:off x="1487488" y="6550223"/>
            <a:ext cx="921702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An Empirical Study of Training Self-Supervised Vision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ICCV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en" altLang="zh-CN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7297817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556012-FDCD-454A-B781-67ABE608D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DINO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55CB05-0119-4A44-812A-75622858F0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" altLang="zh-CN" dirty="0"/>
              <a:t>Study the difference </a:t>
            </a:r>
            <a:r>
              <a:rPr kumimoji="1" lang="en-US" altLang="zh-CN" dirty="0"/>
              <a:t>of</a:t>
            </a:r>
            <a:r>
              <a:rPr kumimoji="1" lang="zh-CN" altLang="en-US" dirty="0"/>
              <a:t> </a:t>
            </a:r>
            <a:r>
              <a:rPr kumimoji="1" lang="en-US" altLang="zh-CN" dirty="0"/>
              <a:t>self-supervised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learning</a:t>
            </a:r>
            <a:r>
              <a:rPr kumimoji="1" lang="zh-CN" altLang="en-US" dirty="0"/>
              <a:t> </a:t>
            </a:r>
            <a:r>
              <a:rPr kumimoji="1" lang="en" altLang="zh-CN" dirty="0"/>
              <a:t>between </a:t>
            </a:r>
            <a:r>
              <a:rPr kumimoji="1" lang="en" altLang="zh-CN" dirty="0" err="1"/>
              <a:t>ViT</a:t>
            </a:r>
            <a:r>
              <a:rPr kumimoji="1" lang="en" altLang="zh-CN" dirty="0"/>
              <a:t> and convolution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S</a:t>
            </a:r>
            <a:r>
              <a:rPr kumimoji="1" lang="en" altLang="zh-CN" dirty="0"/>
              <a:t>elf-supervised </a:t>
            </a:r>
            <a:r>
              <a:rPr kumimoji="1" lang="en" altLang="zh-CN" dirty="0" err="1"/>
              <a:t>ViT</a:t>
            </a:r>
            <a:r>
              <a:rPr kumimoji="1" lang="en" altLang="zh-CN" dirty="0"/>
              <a:t> features contain explicit information about the semantic segmentation of an image, which does not emerge as clearly with supervised </a:t>
            </a:r>
            <a:r>
              <a:rPr kumimoji="1" lang="en" altLang="zh-CN" dirty="0" err="1"/>
              <a:t>ViTs</a:t>
            </a:r>
            <a:r>
              <a:rPr kumimoji="1" lang="en" altLang="zh-CN" dirty="0"/>
              <a:t>, nor with convnets</a:t>
            </a:r>
            <a:r>
              <a:rPr kumimoji="1" lang="en-US" altLang="zh-CN" dirty="0"/>
              <a:t>.</a:t>
            </a:r>
          </a:p>
          <a:p>
            <a:endParaRPr kumimoji="1" lang="en-US" altLang="zh-CN" dirty="0"/>
          </a:p>
          <a:p>
            <a:r>
              <a:rPr kumimoji="1" lang="en-US" altLang="zh-CN" dirty="0"/>
              <a:t>Features</a:t>
            </a:r>
            <a:r>
              <a:rPr kumimoji="1" lang="zh-CN" altLang="en-US" dirty="0"/>
              <a:t> </a:t>
            </a:r>
            <a:r>
              <a:rPr kumimoji="1" lang="en-US" altLang="zh-CN" dirty="0"/>
              <a:t>learned</a:t>
            </a:r>
            <a:r>
              <a:rPr kumimoji="1" lang="zh-CN" altLang="en-US" dirty="0"/>
              <a:t> </a:t>
            </a:r>
            <a:r>
              <a:rPr kumimoji="1" lang="en-US" altLang="zh-CN" dirty="0"/>
              <a:t>by</a:t>
            </a:r>
            <a:r>
              <a:rPr kumimoji="1" lang="zh-CN" altLang="en-US" dirty="0"/>
              <a:t> </a:t>
            </a:r>
            <a:r>
              <a:rPr kumimoji="1" lang="en-US" altLang="zh-CN" dirty="0"/>
              <a:t>s</a:t>
            </a:r>
            <a:r>
              <a:rPr kumimoji="1" lang="en" altLang="zh-CN" dirty="0"/>
              <a:t>elf-supervised </a:t>
            </a:r>
            <a:r>
              <a:rPr kumimoji="1" lang="en" altLang="zh-CN" dirty="0" err="1"/>
              <a:t>ViT</a:t>
            </a:r>
            <a:r>
              <a:rPr kumimoji="1" lang="zh-CN" altLang="en-US" dirty="0"/>
              <a:t> </a:t>
            </a:r>
            <a:r>
              <a:rPr kumimoji="1" lang="en" altLang="zh-CN" dirty="0"/>
              <a:t>are also excellent k-NN classiﬁers</a:t>
            </a:r>
            <a:r>
              <a:rPr kumimoji="1" lang="en-US" altLang="zh-CN" dirty="0"/>
              <a:t>.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74448BC-1EC4-7546-8177-EDE016333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95</a:t>
            </a:fld>
            <a:endParaRPr lang="zh-CN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9FCFB9AC-58F4-184C-A0E2-2CF616E33F90}"/>
              </a:ext>
            </a:extLst>
          </p:cNvPr>
          <p:cNvSpPr/>
          <p:nvPr/>
        </p:nvSpPr>
        <p:spPr>
          <a:xfrm>
            <a:off x="3355506" y="6550223"/>
            <a:ext cx="5480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Emerging Properties in Self-Supervised Vision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880639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4E95D5-CAF2-8C4B-B2D1-EFCF43B5AC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Method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01AE9A27-91B1-BF4E-9A9E-A3DEB59C8F1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001614" y="1600200"/>
            <a:ext cx="4600772" cy="4525963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A5C8F410-C428-3245-BA9E-F86EC7BD8A8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1620488"/>
            <a:ext cx="5384800" cy="4485386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A0F0518-565C-FD47-B6B8-DB07DFD69F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96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C27F863-DD2E-774C-9A51-9962A399CA87}"/>
              </a:ext>
            </a:extLst>
          </p:cNvPr>
          <p:cNvSpPr/>
          <p:nvPr/>
        </p:nvSpPr>
        <p:spPr>
          <a:xfrm>
            <a:off x="3355506" y="6550223"/>
            <a:ext cx="5480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Emerging Properties in Self-Supervised Vision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452575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FD66738-1C59-8F45-A62D-C5829C0D4D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CN" dirty="0"/>
              <a:t>Attention </a:t>
            </a:r>
            <a:r>
              <a:rPr kumimoji="1" lang="en-US" altLang="zh-CN" dirty="0"/>
              <a:t>M</a:t>
            </a:r>
            <a:r>
              <a:rPr kumimoji="1" lang="en" altLang="zh-CN" dirty="0"/>
              <a:t>aps</a:t>
            </a:r>
            <a:endParaRPr kumimoji="1" lang="zh-CN" altLang="en-US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36816391-6297-D448-9A42-C8DC6B6558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97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4A46BAF-86C1-A345-A246-92F61F740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445" y="1541721"/>
            <a:ext cx="4798797" cy="48993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C62985AD-61C0-AE43-B75C-B234FF37AE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5920" y="1383770"/>
            <a:ext cx="6522177" cy="326475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E5883E88-87C2-6344-907E-5FE5E7CCB9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75920" y="4802838"/>
            <a:ext cx="6522178" cy="1635096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E5AD5722-8837-BB45-8DDE-F64757C09B02}"/>
              </a:ext>
            </a:extLst>
          </p:cNvPr>
          <p:cNvSpPr/>
          <p:nvPr/>
        </p:nvSpPr>
        <p:spPr>
          <a:xfrm>
            <a:off x="3355506" y="6550223"/>
            <a:ext cx="5480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Emerging Properties in Self-Supervised Vision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3686709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3A448F-6B4D-D24F-ACFD-6A5A742392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Experiments</a:t>
            </a:r>
            <a:endParaRPr kumimoji="1" lang="zh-CN" altLang="en-US" dirty="0"/>
          </a:p>
        </p:txBody>
      </p:sp>
      <p:pic>
        <p:nvPicPr>
          <p:cNvPr id="6" name="内容占位符 5">
            <a:extLst>
              <a:ext uri="{FF2B5EF4-FFF2-40B4-BE49-F238E27FC236}">
                <a16:creationId xmlns:a16="http://schemas.microsoft.com/office/drawing/2014/main" id="{444F7915-05BE-294C-9C96-4CC15FCA9B0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09600" y="1729113"/>
            <a:ext cx="5384800" cy="4268136"/>
          </a:xfrm>
          <a:prstGeom prst="rect">
            <a:avLst/>
          </a:prstGeom>
        </p:spPr>
      </p:pic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7B2BA5C9-EC3A-964D-821E-6644547858C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97600" y="2120847"/>
            <a:ext cx="5384800" cy="3484669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FB3C935-64AC-C342-A1C5-B8EEF3380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t>98</a:t>
            </a:fld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10F5BCD-E073-BF46-AC22-FCF88B439273}"/>
              </a:ext>
            </a:extLst>
          </p:cNvPr>
          <p:cNvSpPr/>
          <p:nvPr/>
        </p:nvSpPr>
        <p:spPr>
          <a:xfrm>
            <a:off x="3355506" y="6550223"/>
            <a:ext cx="548098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Emerging Properties in Self-Supervised Vision Transformers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,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arXiv</a:t>
            </a:r>
            <a:r>
              <a:rPr lang="zh-CN" altLang="en-US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altLang="zh-CN" sz="1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2021</a:t>
            </a:r>
            <a:endParaRPr lang="zh-CN" altLang="en-US" sz="1400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4062612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CCA997-0A74-8A4E-AAA3-21AA724296B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14400" y="2693988"/>
            <a:ext cx="10363200" cy="1470024"/>
          </a:xfrm>
        </p:spPr>
        <p:txBody>
          <a:bodyPr/>
          <a:lstStyle/>
          <a:p>
            <a:r>
              <a:rPr kumimoji="1" lang="en-US" altLang="zh-CN" dirty="0"/>
              <a:t>Generative</a:t>
            </a:r>
            <a:r>
              <a:rPr kumimoji="1" lang="zh-CN" altLang="en-US" dirty="0"/>
              <a:t> </a:t>
            </a:r>
            <a:r>
              <a:rPr kumimoji="1" lang="en-US" altLang="zh-CN" dirty="0"/>
              <a:t>SSL</a:t>
            </a:r>
            <a:r>
              <a:rPr kumimoji="1" lang="zh-CN" altLang="en-US" dirty="0"/>
              <a:t> </a:t>
            </a:r>
            <a:r>
              <a:rPr kumimoji="1" lang="en-US" altLang="zh-CN" dirty="0"/>
              <a:t>in</a:t>
            </a:r>
            <a:r>
              <a:rPr kumimoji="1" lang="zh-CN" altLang="en-US" dirty="0"/>
              <a:t> </a:t>
            </a:r>
            <a:r>
              <a:rPr kumimoji="1" lang="en-US" altLang="zh-CN" dirty="0"/>
              <a:t>Computer</a:t>
            </a:r>
            <a:r>
              <a:rPr kumimoji="1" lang="zh-CN" altLang="en-US" dirty="0"/>
              <a:t> </a:t>
            </a:r>
            <a:r>
              <a:rPr kumimoji="1" lang="en-US" altLang="zh-CN" dirty="0"/>
              <a:t>Vision</a:t>
            </a:r>
            <a:endParaRPr kumimoji="1"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EE476D-04D1-A04B-8360-BA6BD4679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C913308-F349-4B6D-A68A-DD1791B4A57B}" type="slidenum">
              <a:rPr lang="en-US" altLang="zh-CN" smtClean="0"/>
              <a:pPr>
                <a:defRPr/>
              </a:pPr>
              <a:t>99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9363666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</a:majorFont>
      <a:minorFont>
        <a:latin typeface="Calibri"/>
        <a:ea typeface="Arial"/>
        <a:cs typeface="Arial"/>
      </a:minorFont>
    </a:fontScheme>
    <a:fmtScheme name="Office">
      <a:fillStyleLst>
        <a:solidFill>
          <a:schemeClr val="phClr"/>
        </a:solidFill>
        <a:gradFill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/>
        </a:gradFill>
        <a:gradFill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7510</TotalTime>
  <Words>3444</Words>
  <Application>Microsoft Macintosh PowerPoint</Application>
  <DocSecurity>0</DocSecurity>
  <PresentationFormat>宽屏</PresentationFormat>
  <Paragraphs>549</Paragraphs>
  <Slides>130</Slides>
  <Notes>4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130</vt:i4>
      </vt:variant>
    </vt:vector>
  </HeadingPairs>
  <TitlesOfParts>
    <vt:vector size="135" baseType="lpstr">
      <vt:lpstr>等线</vt:lpstr>
      <vt:lpstr>Arial</vt:lpstr>
      <vt:lpstr>Calibri</vt:lpstr>
      <vt:lpstr>Times New Roman</vt:lpstr>
      <vt:lpstr>Office 主题</vt:lpstr>
      <vt:lpstr>An Introduction to Self-Supervised Learning</vt:lpstr>
      <vt:lpstr>Learning Paradigms</vt:lpstr>
      <vt:lpstr>Why Self-Supervised Learning ?</vt:lpstr>
      <vt:lpstr>Self-Supervised Learning Pipeline</vt:lpstr>
      <vt:lpstr>Self-Supervised Learning Pipeline</vt:lpstr>
      <vt:lpstr>Generative SSL and Contrastive SSL</vt:lpstr>
      <vt:lpstr>What Makes Good for Contrastive SSL?</vt:lpstr>
      <vt:lpstr>How Do Contrastive Methods Work?</vt:lpstr>
      <vt:lpstr>Why use InfoNCE Loss ?</vt:lpstr>
      <vt:lpstr>Mainstream Methods</vt:lpstr>
      <vt:lpstr>MoCo</vt:lpstr>
      <vt:lpstr>MoCo</vt:lpstr>
      <vt:lpstr>Three Contrastive Loss Mechanisms</vt:lpstr>
      <vt:lpstr>Comparison of Three Contrastive Loss Mechanisms</vt:lpstr>
      <vt:lpstr>SimCLR</vt:lpstr>
      <vt:lpstr>Data Augmentation for Positive Pairs</vt:lpstr>
      <vt:lpstr>SimCLR Pipeline</vt:lpstr>
      <vt:lpstr>Data Augmentations and Projection Heads Matter</vt:lpstr>
      <vt:lpstr>Larger Batch Sizes and longer Epochs Are Better </vt:lpstr>
      <vt:lpstr>MoCo v2</vt:lpstr>
      <vt:lpstr>Experiments</vt:lpstr>
      <vt:lpstr>SwAV</vt:lpstr>
      <vt:lpstr>Contrastive instance learning vs. SwAV</vt:lpstr>
      <vt:lpstr>Understanding SwAV</vt:lpstr>
      <vt:lpstr>Multi-crop</vt:lpstr>
      <vt:lpstr>Tricks</vt:lpstr>
      <vt:lpstr>Experiments</vt:lpstr>
      <vt:lpstr>BYOL</vt:lpstr>
      <vt:lpstr>BYOL</vt:lpstr>
      <vt:lpstr>PowerPoint 演示文稿</vt:lpstr>
      <vt:lpstr>Experiments</vt:lpstr>
      <vt:lpstr>Experiments</vt:lpstr>
      <vt:lpstr>Experiments</vt:lpstr>
      <vt:lpstr>SimSiam</vt:lpstr>
      <vt:lpstr>Comparison on Siamese Architectures</vt:lpstr>
      <vt:lpstr>Stop-gradient is Essential to Prevent Model Collapse</vt:lpstr>
      <vt:lpstr>Experiments</vt:lpstr>
      <vt:lpstr>Experiments</vt:lpstr>
      <vt:lpstr>Barlow Twins</vt:lpstr>
      <vt:lpstr>Barlow Twins</vt:lpstr>
      <vt:lpstr>Experiments</vt:lpstr>
      <vt:lpstr>Ablations</vt:lpstr>
      <vt:lpstr>Ablations</vt:lpstr>
      <vt:lpstr>Connection with InfoNCE</vt:lpstr>
      <vt:lpstr>Understanding Contrastive SSL</vt:lpstr>
      <vt:lpstr>Alignment and Uniform</vt:lpstr>
      <vt:lpstr>Understanding Alignment and Uniform</vt:lpstr>
      <vt:lpstr>Alignment and Uniform Analysis</vt:lpstr>
      <vt:lpstr>Optimizing Alignment and Uniform</vt:lpstr>
      <vt:lpstr>Experiments</vt:lpstr>
      <vt:lpstr>Experiments</vt:lpstr>
      <vt:lpstr>Experiments</vt:lpstr>
      <vt:lpstr>The Behavior of Contrastive Loss</vt:lpstr>
      <vt:lpstr>Simple Loss and Contrastive Loss</vt:lpstr>
      <vt:lpstr>The Role of Temperature</vt:lpstr>
      <vt:lpstr>Hard Negative Mining</vt:lpstr>
      <vt:lpstr>Verify the Role of Temperature</vt:lpstr>
      <vt:lpstr>Better Sampling and Harder Samples</vt:lpstr>
      <vt:lpstr>Debiased Sampling</vt:lpstr>
      <vt:lpstr>Sampling Bias</vt:lpstr>
      <vt:lpstr>Experiments</vt:lpstr>
      <vt:lpstr>Hard Negatives</vt:lpstr>
      <vt:lpstr>Hard Negative Mining</vt:lpstr>
      <vt:lpstr>Experiments</vt:lpstr>
      <vt:lpstr>MoCoRing</vt:lpstr>
      <vt:lpstr>MoCoRing</vt:lpstr>
      <vt:lpstr>Feature Transformation</vt:lpstr>
      <vt:lpstr>Hard Positives Can Learn Better Representation </vt:lpstr>
      <vt:lpstr>Interpolation for Positives and Negatives</vt:lpstr>
      <vt:lpstr>Focus on Downstream Tasks</vt:lpstr>
      <vt:lpstr>Is Image-Level Contrast Learning Good Enough?</vt:lpstr>
      <vt:lpstr>Pixel-level Contrastive Learning</vt:lpstr>
      <vt:lpstr>Patch-level Contrastive Learning</vt:lpstr>
      <vt:lpstr>Different Augmentations for Different Tasks</vt:lpstr>
      <vt:lpstr>Beyond Image Contrastive Learning</vt:lpstr>
      <vt:lpstr>Multi-modal Self-Supervised Learning</vt:lpstr>
      <vt:lpstr>Video Classification</vt:lpstr>
      <vt:lpstr>Video Self-supervised Learning</vt:lpstr>
      <vt:lpstr>Object Tracking</vt:lpstr>
      <vt:lpstr>What’s New in Self-Supervised Learning?</vt:lpstr>
      <vt:lpstr>ReSSL</vt:lpstr>
      <vt:lpstr>ReSSL</vt:lpstr>
      <vt:lpstr>Experiments</vt:lpstr>
      <vt:lpstr>Consistency Regularization is Very Important</vt:lpstr>
      <vt:lpstr>Decoupled Contrastive Learning</vt:lpstr>
      <vt:lpstr>Negative-Positive-Coupling Effect</vt:lpstr>
      <vt:lpstr>Decoupled Contrastive Learning Loss</vt:lpstr>
      <vt:lpstr>Experiments</vt:lpstr>
      <vt:lpstr>Experiments</vt:lpstr>
      <vt:lpstr>Multiple Collapses of SSL</vt:lpstr>
      <vt:lpstr>SSL for Visual Transformers</vt:lpstr>
      <vt:lpstr>MoCo v3</vt:lpstr>
      <vt:lpstr>The Instability of Training</vt:lpstr>
      <vt:lpstr>Fixed Random Patch Projection Lear to Higher Accuracy and More Stable</vt:lpstr>
      <vt:lpstr>DINO</vt:lpstr>
      <vt:lpstr>Method</vt:lpstr>
      <vt:lpstr>Attention Maps</vt:lpstr>
      <vt:lpstr>Experiments</vt:lpstr>
      <vt:lpstr>Generative SSL in Computer Vision</vt:lpstr>
      <vt:lpstr>BEiT</vt:lpstr>
      <vt:lpstr>Image Tokenizer (CLIP + dVAE)</vt:lpstr>
      <vt:lpstr>Pipeline</vt:lpstr>
      <vt:lpstr>Fine-Tuning BEiT on Downstream Tasks</vt:lpstr>
      <vt:lpstr>Experiments</vt:lpstr>
      <vt:lpstr>Ablation Studies</vt:lpstr>
      <vt:lpstr>Masked AutoEncoder</vt:lpstr>
      <vt:lpstr>MAE Pipeline</vt:lpstr>
      <vt:lpstr>MAE</vt:lpstr>
      <vt:lpstr>High Masking Ratio is Important</vt:lpstr>
      <vt:lpstr>Ablation Studies</vt:lpstr>
      <vt:lpstr>Comparisons with Previous Results</vt:lpstr>
      <vt:lpstr>Reconstruction Results</vt:lpstr>
      <vt:lpstr>SimMIM</vt:lpstr>
      <vt:lpstr>Pipeline</vt:lpstr>
      <vt:lpstr>Masking Strategy</vt:lpstr>
      <vt:lpstr>Prediction Head &amp; Prediction Target</vt:lpstr>
      <vt:lpstr>Experiments</vt:lpstr>
      <vt:lpstr>Reconstruction Results</vt:lpstr>
      <vt:lpstr>iBOT</vt:lpstr>
      <vt:lpstr>Pipeline</vt:lpstr>
      <vt:lpstr>Online Tokenizer</vt:lpstr>
      <vt:lpstr>Experiments</vt:lpstr>
      <vt:lpstr>Experiments</vt:lpstr>
      <vt:lpstr>Ablation Studies</vt:lpstr>
      <vt:lpstr>MaskFeat</vt:lpstr>
      <vt:lpstr>Pipeline</vt:lpstr>
      <vt:lpstr>Experiments</vt:lpstr>
      <vt:lpstr>Experiments</vt:lpstr>
      <vt:lpstr>Ablation Studies</vt:lpstr>
      <vt:lpstr>Reconstruction Results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坚果云在线Office</dc:title>
  <dc:subject/>
  <dc:creator/>
  <cp:keywords/>
  <dc:description/>
  <cp:lastModifiedBy>Microsoft Office User</cp:lastModifiedBy>
  <cp:revision>236</cp:revision>
  <cp:lastPrinted>2021-11-15T07:53:23Z</cp:lastPrinted>
  <dcterms:created xsi:type="dcterms:W3CDTF">2020-09-04T07:12:08Z</dcterms:created>
  <dcterms:modified xsi:type="dcterms:W3CDTF">2021-12-19T11:33:17Z</dcterms:modified>
  <cp:category/>
  <dc:identifier/>
  <cp:contentStatus/>
  <dc:language/>
  <cp:version/>
</cp:coreProperties>
</file>